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86" r:id="rId3"/>
    <p:sldId id="360" r:id="rId4"/>
    <p:sldId id="287" r:id="rId5"/>
    <p:sldId id="313" r:id="rId6"/>
    <p:sldId id="257" r:id="rId7"/>
    <p:sldId id="311" r:id="rId8"/>
    <p:sldId id="312" r:id="rId9"/>
    <p:sldId id="258" r:id="rId10"/>
    <p:sldId id="359" r:id="rId11"/>
    <p:sldId id="259" r:id="rId12"/>
    <p:sldId id="390" r:id="rId13"/>
    <p:sldId id="338" r:id="rId14"/>
    <p:sldId id="260" r:id="rId15"/>
    <p:sldId id="361" r:id="rId16"/>
    <p:sldId id="269" r:id="rId17"/>
    <p:sldId id="391" r:id="rId18"/>
    <p:sldId id="265" r:id="rId19"/>
    <p:sldId id="394" r:id="rId20"/>
    <p:sldId id="266" r:id="rId21"/>
    <p:sldId id="395" r:id="rId22"/>
    <p:sldId id="261" r:id="rId23"/>
    <p:sldId id="396" r:id="rId24"/>
    <p:sldId id="397" r:id="rId25"/>
    <p:sldId id="262" r:id="rId26"/>
    <p:sldId id="398" r:id="rId27"/>
    <p:sldId id="263" r:id="rId28"/>
    <p:sldId id="256" r:id="rId29"/>
    <p:sldId id="267" r:id="rId30"/>
    <p:sldId id="399" r:id="rId31"/>
    <p:sldId id="268" r:id="rId32"/>
    <p:sldId id="270" r:id="rId33"/>
    <p:sldId id="272" r:id="rId34"/>
    <p:sldId id="271" r:id="rId35"/>
    <p:sldId id="273" r:id="rId36"/>
    <p:sldId id="274" r:id="rId37"/>
    <p:sldId id="275" r:id="rId38"/>
    <p:sldId id="276" r:id="rId39"/>
    <p:sldId id="288" r:id="rId40"/>
    <p:sldId id="401" r:id="rId41"/>
    <p:sldId id="28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31FF"/>
    <a:srgbClr val="5F4FAE"/>
    <a:srgbClr val="BF3FDF"/>
    <a:srgbClr val="401BC0"/>
    <a:srgbClr val="1F2D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155700" y="232410"/>
            <a:ext cx="9633585" cy="6231255"/>
          </a:xfrm>
          <a:prstGeom prst="rect">
            <a:avLst/>
          </a:prstGeom>
          <a:noFill/>
          <a:ln w="9525">
            <a:noFill/>
          </a:ln>
        </p:spPr>
        <p:txBody>
          <a:bodyPr wrap="square">
            <a:spAutoFit/>
          </a:bodyPr>
          <a:p>
            <a:pPr indent="0">
              <a:lnSpc>
                <a:spcPct val="150000"/>
              </a:lnSpc>
            </a:pPr>
            <a:r>
              <a:rPr lang="zh-CN" sz="1400" b="1">
                <a:latin typeface="Calibri" panose="020F0502020204030204" charset="0"/>
                <a:ea typeface="宋体" panose="02010600030101010101" pitchFamily="2" charset="-122"/>
                <a:cs typeface="Times New Roman" panose="02020603050405020304" charset="0"/>
              </a:rPr>
              <a:t>Ⅰ主业务流程：</a:t>
            </a:r>
            <a:r>
              <a:rPr lang="zh-CN" sz="1400" b="1">
                <a:ea typeface="宋体" panose="02010600030101010101" pitchFamily="2" charset="-122"/>
              </a:rPr>
              <a:t>区域处方复审：</a:t>
            </a:r>
            <a:r>
              <a:rPr lang="zh-CN" sz="1400" b="0">
                <a:latin typeface="Calibri" panose="020F0502020204030204" charset="0"/>
                <a:ea typeface="宋体" panose="02010600030101010101" pitchFamily="2" charset="-122"/>
              </a:rPr>
              <a:t>（在复审过程中如有打回项目则判断为打回并向审方系统返回</a:t>
            </a:r>
            <a:r>
              <a:rPr lang="zh-CN" sz="1400" b="0">
                <a:latin typeface="Calibri" panose="020F0502020204030204" charset="0"/>
                <a:ea typeface="宋体" panose="02010600030101010101" pitchFamily="2" charset="-122"/>
                <a:cs typeface="Times New Roman" panose="02020603050405020304" charset="0"/>
              </a:rPr>
              <a:t>“打回”结果以及打回理由，如判断结果为非打回则继续审核下一项）</a:t>
            </a:r>
            <a:r>
              <a:rPr lang="en-US" sz="1400" b="0">
                <a:latin typeface="Calibri" panose="020F0502020204030204" charset="0"/>
                <a:ea typeface="宋体" panose="02010600030101010101" pitchFamily="2" charset="-122"/>
                <a:cs typeface="Times New Roman" panose="02020603050405020304" charset="0"/>
              </a:rPr>
              <a:t>Step1</a:t>
            </a:r>
            <a:r>
              <a:rPr lang="zh-CN" sz="1400" b="0">
                <a:latin typeface="Calibri" panose="020F0502020204030204" charset="0"/>
                <a:ea typeface="宋体" panose="02010600030101010101" pitchFamily="2" charset="-122"/>
              </a:rPr>
              <a:t>：医生开药</a:t>
            </a:r>
            <a:endParaRPr lang="en-US" sz="1400" b="0">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solidFill>
                  <a:srgbClr val="FF0000"/>
                </a:solidFill>
                <a:latin typeface="Calibri" panose="020F0502020204030204" charset="0"/>
                <a:ea typeface="宋体" panose="02010600030101010101" pitchFamily="2" charset="-122"/>
                <a:cs typeface="Times New Roman" panose="02020603050405020304" charset="0"/>
              </a:rPr>
              <a:t>Step2</a:t>
            </a:r>
            <a:r>
              <a:rPr lang="zh-CN" sz="1400" b="0">
                <a:solidFill>
                  <a:srgbClr val="FF0000"/>
                </a:solidFill>
                <a:latin typeface="Calibri" panose="020F0502020204030204" charset="0"/>
                <a:ea typeface="宋体" panose="02010600030101010101" pitchFamily="2" charset="-122"/>
              </a:rPr>
              <a:t>：审方系统初审</a:t>
            </a:r>
            <a:endParaRPr lang="en-US" sz="1400" b="0">
              <a:solidFill>
                <a:srgbClr val="FF0000"/>
              </a:solidFill>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latin typeface="Calibri" panose="020F0502020204030204" charset="0"/>
                <a:ea typeface="宋体" panose="02010600030101010101" pitchFamily="2" charset="-122"/>
                <a:cs typeface="Times New Roman" panose="02020603050405020304" charset="0"/>
              </a:rPr>
              <a:t>Step3</a:t>
            </a:r>
            <a:r>
              <a:rPr lang="zh-CN" sz="1400" b="0">
                <a:latin typeface="Calibri" panose="020F0502020204030204" charset="0"/>
                <a:ea typeface="宋体" panose="02010600030101010101" pitchFamily="2" charset="-122"/>
              </a:rPr>
              <a:t>：审方系统通过后，将处方信息发送到区域智慧审方平台复审</a:t>
            </a:r>
            <a:endParaRPr lang="en-US" sz="1400" b="0">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solidFill>
                  <a:srgbClr val="FF0000"/>
                </a:solidFill>
                <a:latin typeface="Calibri" panose="020F0502020204030204" charset="0"/>
                <a:ea typeface="宋体" panose="02010600030101010101" pitchFamily="2" charset="-122"/>
                <a:cs typeface="Times New Roman" panose="02020603050405020304" charset="0"/>
              </a:rPr>
              <a:t>Step4</a:t>
            </a:r>
            <a:r>
              <a:rPr lang="zh-CN" sz="1400" b="0">
                <a:solidFill>
                  <a:srgbClr val="FF0000"/>
                </a:solidFill>
                <a:latin typeface="Calibri" panose="020F0502020204030204" charset="0"/>
                <a:ea typeface="宋体" panose="02010600030101010101" pitchFamily="2" charset="-122"/>
              </a:rPr>
              <a:t>：通过机构名称选择药品信息表</a:t>
            </a:r>
            <a:endParaRPr lang="en-US" sz="1400" b="0">
              <a:solidFill>
                <a:srgbClr val="FF0000"/>
              </a:solidFill>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latin typeface="Calibri" panose="020F0502020204030204" charset="0"/>
                <a:ea typeface="宋体" panose="02010600030101010101" pitchFamily="2" charset="-122"/>
                <a:cs typeface="Times New Roman" panose="02020603050405020304" charset="0"/>
              </a:rPr>
              <a:t>Step5</a:t>
            </a:r>
            <a:r>
              <a:rPr lang="zh-CN" sz="1400" b="0">
                <a:latin typeface="Calibri" panose="020F0502020204030204" charset="0"/>
                <a:ea typeface="宋体" panose="02010600030101010101" pitchFamily="2" charset="-122"/>
              </a:rPr>
              <a:t>：按照以下代码顺序审核已在“审核项目与级别管理”中启用复审的项目并作出相应的判断。</a:t>
            </a:r>
            <a:endParaRPr lang="en-US" sz="1400" b="0">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solidFill>
                  <a:srgbClr val="FF0000"/>
                </a:solidFill>
                <a:latin typeface="Calibri" panose="020F0502020204030204" charset="0"/>
                <a:ea typeface="宋体" panose="02010600030101010101" pitchFamily="2" charset="-122"/>
                <a:cs typeface="Times New Roman" panose="02020603050405020304" charset="0"/>
              </a:rPr>
              <a:t>00001</a:t>
            </a:r>
            <a:r>
              <a:rPr lang="zh-CN" sz="1400" b="0">
                <a:solidFill>
                  <a:srgbClr val="FF0000"/>
                </a:solidFill>
                <a:latin typeface="Calibri" panose="020F0502020204030204" charset="0"/>
                <a:ea typeface="宋体" panose="02010600030101010101" pitchFamily="2" charset="-122"/>
              </a:rPr>
              <a:t>处方未单独开具西药、中成药和中药：处方中只能含有西药</a:t>
            </a:r>
            <a:r>
              <a:rPr lang="en-US" sz="1400" b="0">
                <a:solidFill>
                  <a:srgbClr val="FF0000"/>
                </a:solidFill>
                <a:latin typeface="Calibri" panose="020F0502020204030204" charset="0"/>
                <a:ea typeface="宋体" panose="02010600030101010101" pitchFamily="2" charset="-122"/>
              </a:rPr>
              <a:t>/</a:t>
            </a:r>
            <a:r>
              <a:rPr lang="zh-CN" sz="1400" b="0">
                <a:solidFill>
                  <a:srgbClr val="FF0000"/>
                </a:solidFill>
                <a:latin typeface="Calibri" panose="020F0502020204030204" charset="0"/>
                <a:ea typeface="宋体" panose="02010600030101010101" pitchFamily="2" charset="-122"/>
              </a:rPr>
              <a:t>中成药</a:t>
            </a:r>
            <a:r>
              <a:rPr lang="en-US" sz="1400" b="0">
                <a:solidFill>
                  <a:srgbClr val="FF0000"/>
                </a:solidFill>
                <a:latin typeface="Calibri" panose="020F0502020204030204" charset="0"/>
                <a:ea typeface="宋体" panose="02010600030101010101" pitchFamily="2" charset="-122"/>
              </a:rPr>
              <a:t>/</a:t>
            </a:r>
            <a:r>
              <a:rPr lang="zh-CN" sz="1400" b="0">
                <a:solidFill>
                  <a:srgbClr val="FF0000"/>
                </a:solidFill>
                <a:latin typeface="Calibri" panose="020F0502020204030204" charset="0"/>
                <a:ea typeface="宋体" panose="02010600030101010101" pitchFamily="2" charset="-122"/>
              </a:rPr>
              <a:t>中药中的一种。</a:t>
            </a:r>
            <a:endParaRPr lang="en-US" sz="1400" b="0">
              <a:solidFill>
                <a:srgbClr val="FF0000"/>
              </a:solidFill>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latin typeface="Calibri" panose="020F0502020204030204" charset="0"/>
                <a:ea typeface="宋体" panose="02010600030101010101" pitchFamily="2" charset="-122"/>
                <a:cs typeface="Times New Roman" panose="02020603050405020304" charset="0"/>
              </a:rPr>
              <a:t>00002</a:t>
            </a:r>
            <a:r>
              <a:rPr lang="zh-CN" sz="1400" b="0">
                <a:latin typeface="Calibri" panose="020F0502020204030204" charset="0"/>
                <a:ea typeface="宋体" panose="02010600030101010101" pitchFamily="2" charset="-122"/>
              </a:rPr>
              <a:t>处方未写临床诊断：处方未写临床诊断</a:t>
            </a:r>
            <a:endParaRPr lang="en-US" sz="1400" b="0">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solidFill>
                  <a:srgbClr val="FF0000"/>
                </a:solidFill>
                <a:latin typeface="Calibri" panose="020F0502020204030204" charset="0"/>
                <a:ea typeface="宋体" panose="02010600030101010101" pitchFamily="2" charset="-122"/>
                <a:cs typeface="Times New Roman" panose="02020603050405020304" charset="0"/>
              </a:rPr>
              <a:t>00003</a:t>
            </a:r>
            <a:r>
              <a:rPr lang="zh-CN" sz="1400" b="0">
                <a:solidFill>
                  <a:srgbClr val="FF0000"/>
                </a:solidFill>
                <a:latin typeface="Calibri" panose="020F0502020204030204" charset="0"/>
                <a:ea typeface="宋体" panose="02010600030101010101" pitchFamily="2" charset="-122"/>
              </a:rPr>
              <a:t>新生儿、婴幼儿处方未写明日、月、年：新生儿、婴幼儿处方未写明日、月、年</a:t>
            </a:r>
            <a:endParaRPr lang="en-US" sz="1400" b="0">
              <a:solidFill>
                <a:srgbClr val="FF0000"/>
              </a:solidFill>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latin typeface="Calibri" panose="020F0502020204030204" charset="0"/>
                <a:ea typeface="宋体" panose="02010600030101010101" pitchFamily="2" charset="-122"/>
                <a:cs typeface="Times New Roman" panose="02020603050405020304" charset="0"/>
              </a:rPr>
              <a:t>00004</a:t>
            </a:r>
            <a:r>
              <a:rPr lang="zh-CN" sz="1400" b="0">
                <a:latin typeface="Calibri" panose="020F0502020204030204" charset="0"/>
                <a:ea typeface="宋体" panose="02010600030101010101" pitchFamily="2" charset="-122"/>
              </a:rPr>
              <a:t>处方有其他未填项目：处方中有任何空格</a:t>
            </a:r>
            <a:endParaRPr lang="en-US" sz="1400" b="0">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solidFill>
                  <a:srgbClr val="FF0000"/>
                </a:solidFill>
                <a:latin typeface="Calibri" panose="020F0502020204030204" charset="0"/>
                <a:ea typeface="宋体" panose="02010600030101010101" pitchFamily="2" charset="-122"/>
                <a:cs typeface="Times New Roman" panose="02020603050405020304" charset="0"/>
              </a:rPr>
              <a:t>00005</a:t>
            </a:r>
            <a:r>
              <a:rPr lang="zh-CN" sz="1400" b="0">
                <a:solidFill>
                  <a:srgbClr val="FF0000"/>
                </a:solidFill>
                <a:latin typeface="Calibri" panose="020F0502020204030204" charset="0"/>
                <a:ea typeface="宋体" panose="02010600030101010101" pitchFamily="2" charset="-122"/>
              </a:rPr>
              <a:t>药品品种数超限：</a:t>
            </a:r>
            <a:r>
              <a:rPr lang="en-US" sz="1400" b="0">
                <a:solidFill>
                  <a:srgbClr val="FF0000"/>
                </a:solidFill>
                <a:latin typeface="Calibri" panose="020F0502020204030204" charset="0"/>
                <a:ea typeface="宋体" panose="02010600030101010101" pitchFamily="2" charset="-122"/>
              </a:rPr>
              <a:t>(1</a:t>
            </a:r>
            <a:r>
              <a:rPr lang="zh-CN" sz="1400" b="0">
                <a:solidFill>
                  <a:srgbClr val="FF0000"/>
                </a:solidFill>
                <a:latin typeface="Calibri" panose="020F0502020204030204" charset="0"/>
                <a:ea typeface="宋体" panose="02010600030101010101" pitchFamily="2" charset="-122"/>
              </a:rPr>
              <a:t>、每张处方药品品种数不超</a:t>
            </a:r>
            <a:r>
              <a:rPr lang="en-US" sz="1400" b="0">
                <a:solidFill>
                  <a:srgbClr val="FF0000"/>
                </a:solidFill>
                <a:latin typeface="Calibri" panose="020F0502020204030204" charset="0"/>
                <a:ea typeface="宋体" panose="02010600030101010101" pitchFamily="2" charset="-122"/>
              </a:rPr>
              <a:t>5</a:t>
            </a:r>
            <a:r>
              <a:rPr lang="zh-CN" sz="1400" b="0">
                <a:solidFill>
                  <a:srgbClr val="FF0000"/>
                </a:solidFill>
                <a:latin typeface="Calibri" panose="020F0502020204030204" charset="0"/>
                <a:ea typeface="宋体" panose="02010600030101010101" pitchFamily="2" charset="-122"/>
              </a:rPr>
              <a:t>种；</a:t>
            </a:r>
            <a:r>
              <a:rPr lang="en-US" sz="1400" b="0">
                <a:solidFill>
                  <a:srgbClr val="FF0000"/>
                </a:solidFill>
                <a:latin typeface="Calibri" panose="020F0502020204030204" charset="0"/>
                <a:ea typeface="宋体" panose="02010600030101010101" pitchFamily="2" charset="-122"/>
              </a:rPr>
              <a:t>2</a:t>
            </a:r>
            <a:r>
              <a:rPr lang="zh-CN" sz="1400" b="0">
                <a:solidFill>
                  <a:srgbClr val="FF0000"/>
                </a:solidFill>
                <a:latin typeface="Calibri" panose="020F0502020204030204" charset="0"/>
                <a:ea typeface="宋体" panose="02010600030101010101" pitchFamily="2" charset="-122"/>
              </a:rPr>
              <a:t>、抗生素的品种数不超</a:t>
            </a:r>
            <a:r>
              <a:rPr lang="en-US" sz="1400" b="0">
                <a:solidFill>
                  <a:srgbClr val="FF0000"/>
                </a:solidFill>
                <a:latin typeface="Calibri" panose="020F0502020204030204" charset="0"/>
                <a:ea typeface="宋体" panose="02010600030101010101" pitchFamily="2" charset="-122"/>
              </a:rPr>
              <a:t>3</a:t>
            </a:r>
            <a:r>
              <a:rPr lang="zh-CN" sz="1400" b="0">
                <a:solidFill>
                  <a:srgbClr val="FF0000"/>
                </a:solidFill>
                <a:latin typeface="Calibri" panose="020F0502020204030204" charset="0"/>
                <a:ea typeface="宋体" panose="02010600030101010101" pitchFamily="2" charset="-122"/>
              </a:rPr>
              <a:t>种</a:t>
            </a:r>
            <a:r>
              <a:rPr lang="en-US" sz="1400" b="0">
                <a:solidFill>
                  <a:srgbClr val="FF0000"/>
                </a:solidFill>
                <a:latin typeface="Calibri" panose="020F0502020204030204" charset="0"/>
                <a:ea typeface="宋体" panose="02010600030101010101" pitchFamily="2" charset="-122"/>
              </a:rPr>
              <a:t>)</a:t>
            </a:r>
            <a:endParaRPr lang="en-US" sz="1400" b="0">
              <a:solidFill>
                <a:srgbClr val="FF0000"/>
              </a:solidFill>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latin typeface="Calibri" panose="020F0502020204030204" charset="0"/>
                <a:ea typeface="宋体" panose="02010600030101010101" pitchFamily="2" charset="-122"/>
                <a:cs typeface="Times New Roman" panose="02020603050405020304" charset="0"/>
              </a:rPr>
              <a:t>00006</a:t>
            </a:r>
            <a:r>
              <a:rPr lang="zh-CN" sz="1400" b="0">
                <a:latin typeface="Calibri" panose="020F0502020204030204" charset="0"/>
                <a:ea typeface="宋体" panose="02010600030101010101" pitchFamily="2" charset="-122"/>
              </a:rPr>
              <a:t>高价药：药品单价大于系统设置中“药物价格最高”</a:t>
            </a:r>
            <a:endParaRPr lang="en-US" sz="1400" b="0">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solidFill>
                  <a:srgbClr val="FF0000"/>
                </a:solidFill>
                <a:latin typeface="Calibri" panose="020F0502020204030204" charset="0"/>
                <a:ea typeface="宋体" panose="02010600030101010101" pitchFamily="2" charset="-122"/>
                <a:cs typeface="Times New Roman" panose="02020603050405020304" charset="0"/>
              </a:rPr>
              <a:t>00007</a:t>
            </a:r>
            <a:r>
              <a:rPr lang="zh-CN" sz="1400" b="0">
                <a:solidFill>
                  <a:srgbClr val="FF0000"/>
                </a:solidFill>
                <a:latin typeface="Calibri" panose="020F0502020204030204" charset="0"/>
                <a:ea typeface="宋体" panose="02010600030101010101" pitchFamily="2" charset="-122"/>
              </a:rPr>
              <a:t>门诊非急诊输液：如开方门诊非急诊，则无权输液。打回</a:t>
            </a:r>
            <a:endParaRPr lang="en-US" sz="1400" b="0">
              <a:solidFill>
                <a:srgbClr val="FF0000"/>
              </a:solidFill>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latin typeface="Calibri" panose="020F0502020204030204" charset="0"/>
                <a:ea typeface="宋体" panose="02010600030101010101" pitchFamily="2" charset="-122"/>
                <a:cs typeface="Times New Roman" panose="02020603050405020304" charset="0"/>
              </a:rPr>
              <a:t>00008</a:t>
            </a:r>
            <a:r>
              <a:rPr lang="zh-CN" sz="1400" b="0">
                <a:latin typeface="Calibri" panose="020F0502020204030204" charset="0"/>
                <a:ea typeface="宋体" panose="02010600030101010101" pitchFamily="2" charset="-122"/>
              </a:rPr>
              <a:t>给药频率异常：用法用量，每日服用次数大于数据库所存频率</a:t>
            </a:r>
            <a:endParaRPr lang="en-US" sz="1400" b="0">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solidFill>
                  <a:srgbClr val="FF0000"/>
                </a:solidFill>
                <a:latin typeface="Calibri" panose="020F0502020204030204" charset="0"/>
                <a:ea typeface="宋体" panose="02010600030101010101" pitchFamily="2" charset="-122"/>
                <a:cs typeface="Times New Roman" panose="02020603050405020304" charset="0"/>
              </a:rPr>
              <a:t>00009</a:t>
            </a:r>
            <a:r>
              <a:rPr lang="zh-CN" sz="1400" b="0">
                <a:solidFill>
                  <a:srgbClr val="FF0000"/>
                </a:solidFill>
                <a:latin typeface="Calibri" panose="020F0502020204030204" charset="0"/>
                <a:ea typeface="宋体" panose="02010600030101010101" pitchFamily="2" charset="-122"/>
              </a:rPr>
              <a:t>给药持续时间异常：超出最大给药持续时间</a:t>
            </a:r>
            <a:endParaRPr lang="en-US" sz="1400" b="0">
              <a:solidFill>
                <a:srgbClr val="FF0000"/>
              </a:solidFill>
              <a:latin typeface="Calibri" panose="020F0502020204030204" charset="0"/>
              <a:ea typeface="宋体" panose="02010600030101010101" pitchFamily="2" charset="-122"/>
              <a:cs typeface="Times New Roman" panose="02020603050405020304" charset="0"/>
            </a:endParaRPr>
          </a:p>
          <a:p>
            <a:pPr indent="0">
              <a:lnSpc>
                <a:spcPct val="150000"/>
              </a:lnSpc>
            </a:pPr>
            <a:r>
              <a:rPr lang="en-US" sz="1400" b="0">
                <a:latin typeface="Calibri" panose="020F0502020204030204" charset="0"/>
                <a:ea typeface="宋体" panose="02010600030101010101" pitchFamily="2" charset="-122"/>
                <a:cs typeface="Times New Roman" panose="02020603050405020304" charset="0"/>
              </a:rPr>
              <a:t>00010</a:t>
            </a:r>
            <a:r>
              <a:rPr lang="zh-CN" sz="1400" b="0">
                <a:latin typeface="Calibri" panose="020F0502020204030204" charset="0"/>
                <a:ea typeface="宋体" panose="02010600030101010101" pitchFamily="2" charset="-122"/>
              </a:rPr>
              <a:t>给药途径异常：如：处方中某药物用法为</a:t>
            </a:r>
            <a:r>
              <a:rPr lang="en-US" sz="1400" b="0">
                <a:latin typeface="Calibri" panose="020F0502020204030204" charset="0"/>
                <a:ea typeface="宋体" panose="02010600030101010101" pitchFamily="2" charset="-122"/>
              </a:rPr>
              <a:t>0.5g/</a:t>
            </a:r>
            <a:r>
              <a:rPr lang="zh-CN" sz="1400" b="0">
                <a:latin typeface="Calibri" panose="020F0502020204030204" charset="0"/>
                <a:ea typeface="宋体" panose="02010600030101010101" pitchFamily="2" charset="-122"/>
              </a:rPr>
              <a:t>次、口服、一天三次。而系统中该药物的给药途径也为口服，则通过。</a:t>
            </a:r>
            <a:endParaRPr lang="en-US" sz="1400" b="0">
              <a:latin typeface="Calibri" panose="020F0502020204030204" charset="0"/>
              <a:ea typeface="宋体" panose="02010600030101010101" pitchFamily="2" charset="-122"/>
              <a:cs typeface="Times New Roman" panose="02020603050405020304" charset="0"/>
            </a:endParaRPr>
          </a:p>
          <a:p>
            <a:endParaRPr lang="zh-CN" altLang="en-US"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8578850" y="1138555"/>
            <a:ext cx="2736215" cy="2461260"/>
          </a:xfrm>
          <a:prstGeom prst="rect">
            <a:avLst/>
          </a:prstGeom>
          <a:noFill/>
        </p:spPr>
        <p:txBody>
          <a:bodyPr wrap="square" rtlCol="0">
            <a:spAutoFit/>
          </a:bodyPr>
          <a:p>
            <a:r>
              <a:rPr lang="en-US" altLang="zh-CN" sz="1400"/>
              <a:t>1.</a:t>
            </a:r>
            <a:r>
              <a:rPr lang="zh-CN" altLang="en-US" sz="1400"/>
              <a:t>右上方显示账户名</a:t>
            </a:r>
            <a:endParaRPr lang="zh-CN" altLang="en-US" sz="1400"/>
          </a:p>
          <a:p>
            <a:r>
              <a:rPr lang="zh-CN" altLang="en-US" sz="1400">
                <a:solidFill>
                  <a:srgbClr val="FF0000"/>
                </a:solidFill>
              </a:rPr>
              <a:t>问题：这个头像是否系统固定的，若不固定从哪个里面进娶修改？</a:t>
            </a:r>
            <a:endParaRPr lang="zh-CN" altLang="en-US" sz="1400">
              <a:solidFill>
                <a:srgbClr val="FF0000"/>
              </a:solidFill>
            </a:endParaRPr>
          </a:p>
          <a:p>
            <a:endParaRPr lang="zh-CN" altLang="en-US" sz="1400">
              <a:solidFill>
                <a:srgbClr val="FF0000"/>
              </a:solidFill>
            </a:endParaRPr>
          </a:p>
          <a:p>
            <a:r>
              <a:rPr lang="en-US" altLang="zh-CN" sz="1400"/>
              <a:t>2.</a:t>
            </a:r>
            <a:r>
              <a:rPr lang="zh-CN" altLang="en-US" sz="1400"/>
              <a:t>以红点表示有消息提示，</a:t>
            </a:r>
            <a:r>
              <a:rPr lang="zh-CN" altLang="en-US" sz="1400">
                <a:sym typeface="+mn-ea"/>
              </a:rPr>
              <a:t>向下下拉可点击查看相关信息。</a:t>
            </a:r>
            <a:endParaRPr lang="zh-CN" altLang="en-US" sz="1400"/>
          </a:p>
          <a:p>
            <a:r>
              <a:rPr lang="zh-CN" altLang="en-US" sz="1400">
                <a:solidFill>
                  <a:srgbClr val="FF0000"/>
                </a:solidFill>
              </a:rPr>
              <a:t>问题：通知页面点进去是显示哪些内容</a:t>
            </a:r>
            <a:endParaRPr lang="zh-CN" altLang="en-US" sz="1400"/>
          </a:p>
          <a:p>
            <a:endParaRPr lang="zh-CN" altLang="en-US" sz="1400"/>
          </a:p>
          <a:p>
            <a:r>
              <a:rPr lang="en-US" altLang="zh-CN" sz="1400"/>
              <a:t>3.</a:t>
            </a:r>
            <a:r>
              <a:rPr lang="zh-CN" altLang="en-US" sz="1400"/>
              <a:t>点红色退出按钮，可直接退出页面</a:t>
            </a:r>
            <a:endParaRPr lang="zh-CN" altLang="en-US" sz="1400"/>
          </a:p>
        </p:txBody>
      </p:sp>
      <p:pic>
        <p:nvPicPr>
          <p:cNvPr id="12" name="图片 11"/>
          <p:cNvPicPr>
            <a:picLocks noChangeAspect="1"/>
          </p:cNvPicPr>
          <p:nvPr/>
        </p:nvPicPr>
        <p:blipFill>
          <a:blip r:embed="rId1"/>
          <a:stretch>
            <a:fillRect/>
          </a:stretch>
        </p:blipFill>
        <p:spPr>
          <a:xfrm>
            <a:off x="107950" y="873760"/>
            <a:ext cx="8192135" cy="3941445"/>
          </a:xfrm>
          <a:prstGeom prst="rect">
            <a:avLst/>
          </a:prstGeom>
        </p:spPr>
      </p:pic>
      <p:sp>
        <p:nvSpPr>
          <p:cNvPr id="13" name="矩形 12"/>
          <p:cNvSpPr/>
          <p:nvPr/>
        </p:nvSpPr>
        <p:spPr>
          <a:xfrm>
            <a:off x="6509385" y="809625"/>
            <a:ext cx="1790700" cy="952500"/>
          </a:xfrm>
          <a:prstGeom prst="rect">
            <a:avLst/>
          </a:prstGeom>
          <a:noFill/>
          <a:ln w="222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232410" y="1762125"/>
            <a:ext cx="1609725" cy="485775"/>
          </a:xfrm>
          <a:prstGeom prst="rect">
            <a:avLst/>
          </a:prstGeom>
          <a:noFill/>
          <a:ln w="3175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直接箭头连接符 16"/>
          <p:cNvCxnSpPr>
            <a:stCxn id="16" idx="0"/>
          </p:cNvCxnSpPr>
          <p:nvPr/>
        </p:nvCxnSpPr>
        <p:spPr>
          <a:xfrm flipV="1">
            <a:off x="1037590" y="971550"/>
            <a:ext cx="635" cy="790575"/>
          </a:xfrm>
          <a:prstGeom prst="straightConnector1">
            <a:avLst/>
          </a:prstGeom>
          <a:ln w="158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32410" y="351790"/>
            <a:ext cx="2540000" cy="521970"/>
          </a:xfrm>
          <a:prstGeom prst="rect">
            <a:avLst/>
          </a:prstGeom>
          <a:noFill/>
        </p:spPr>
        <p:txBody>
          <a:bodyPr wrap="square" rtlCol="0" anchor="t">
            <a:spAutoFit/>
          </a:bodyPr>
          <a:p>
            <a:r>
              <a:rPr lang="zh-CN" altLang="en-US" sz="1400"/>
              <a:t>所有可下拉的按钮的都是可选择的</a:t>
            </a:r>
            <a:endParaRPr lang="zh-CN" altLang="en-US" sz="1400"/>
          </a:p>
        </p:txBody>
      </p:sp>
      <p:pic>
        <p:nvPicPr>
          <p:cNvPr id="19" name="图片 18"/>
          <p:cNvPicPr>
            <a:picLocks noChangeAspect="1"/>
          </p:cNvPicPr>
          <p:nvPr/>
        </p:nvPicPr>
        <p:blipFill>
          <a:blip r:embed="rId2"/>
          <a:stretch>
            <a:fillRect/>
          </a:stretch>
        </p:blipFill>
        <p:spPr>
          <a:xfrm>
            <a:off x="2831465" y="351790"/>
            <a:ext cx="1664970" cy="697230"/>
          </a:xfrm>
          <a:prstGeom prst="rect">
            <a:avLst/>
          </a:prstGeom>
        </p:spPr>
      </p:pic>
      <p:pic>
        <p:nvPicPr>
          <p:cNvPr id="20" name="图片 19"/>
          <p:cNvPicPr>
            <a:picLocks noChangeAspect="1"/>
          </p:cNvPicPr>
          <p:nvPr/>
        </p:nvPicPr>
        <p:blipFill>
          <a:blip r:embed="rId3"/>
          <a:stretch>
            <a:fillRect/>
          </a:stretch>
        </p:blipFill>
        <p:spPr>
          <a:xfrm>
            <a:off x="4686300" y="228600"/>
            <a:ext cx="1775460" cy="768350"/>
          </a:xfrm>
          <a:prstGeom prst="rect">
            <a:avLst/>
          </a:prstGeom>
        </p:spPr>
      </p:pic>
      <p:sp>
        <p:nvSpPr>
          <p:cNvPr id="21" name="矩形 20"/>
          <p:cNvSpPr/>
          <p:nvPr/>
        </p:nvSpPr>
        <p:spPr>
          <a:xfrm>
            <a:off x="3020060" y="1600200"/>
            <a:ext cx="1609725" cy="485775"/>
          </a:xfrm>
          <a:prstGeom prst="rect">
            <a:avLst/>
          </a:prstGeom>
          <a:noFill/>
          <a:ln w="31750" cmpd="sng">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箭头连接符 21"/>
          <p:cNvCxnSpPr/>
          <p:nvPr/>
        </p:nvCxnSpPr>
        <p:spPr>
          <a:xfrm flipH="1" flipV="1">
            <a:off x="3823970" y="1104900"/>
            <a:ext cx="635" cy="495300"/>
          </a:xfrm>
          <a:prstGeom prst="straightConnector1">
            <a:avLst/>
          </a:prstGeom>
          <a:ln w="15875">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620260" y="1614170"/>
            <a:ext cx="1609725" cy="485775"/>
          </a:xfrm>
          <a:prstGeom prst="rect">
            <a:avLst/>
          </a:pr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4" name="直接箭头连接符 23"/>
          <p:cNvCxnSpPr/>
          <p:nvPr/>
        </p:nvCxnSpPr>
        <p:spPr>
          <a:xfrm flipH="1" flipV="1">
            <a:off x="5424170" y="1118870"/>
            <a:ext cx="635" cy="495300"/>
          </a:xfrm>
          <a:prstGeom prst="straightConnector1">
            <a:avLst/>
          </a:prstGeom>
          <a:ln w="158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353685" y="2126615"/>
            <a:ext cx="2247900" cy="237490"/>
          </a:xfrm>
          <a:prstGeom prst="rect">
            <a:avLst/>
          </a:prstGeom>
          <a:noFill/>
          <a:ln w="31750" cmpd="sng">
            <a:solidFill>
              <a:schemeClr val="tx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6" name="直接箭头连接符 35"/>
          <p:cNvCxnSpPr/>
          <p:nvPr/>
        </p:nvCxnSpPr>
        <p:spPr>
          <a:xfrm flipH="1" flipV="1">
            <a:off x="6229985" y="2364105"/>
            <a:ext cx="635" cy="49530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5681345" y="2862580"/>
            <a:ext cx="1097280" cy="368300"/>
          </a:xfrm>
          <a:prstGeom prst="rect">
            <a:avLst/>
          </a:prstGeom>
          <a:noFill/>
        </p:spPr>
        <p:txBody>
          <a:bodyPr wrap="none" rtlCol="0" anchor="t">
            <a:spAutoFit/>
          </a:bodyPr>
          <a:p>
            <a:r>
              <a:rPr lang="zh-CN" altLang="en-US">
                <a:sym typeface="+mn-ea"/>
              </a:rPr>
              <a:t>按钮功能</a:t>
            </a:r>
            <a:endParaRPr lang="zh-CN" altLang="en-US">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公司资料\审方系统\问题处方.jpg问题处方"/>
          <p:cNvPicPr>
            <a:picLocks noChangeAspect="1"/>
          </p:cNvPicPr>
          <p:nvPr/>
        </p:nvPicPr>
        <p:blipFill>
          <a:blip r:embed="rId1"/>
          <a:srcRect/>
          <a:stretch>
            <a:fillRect/>
          </a:stretch>
        </p:blipFill>
        <p:spPr>
          <a:xfrm>
            <a:off x="1067435" y="326390"/>
            <a:ext cx="10057130" cy="6008370"/>
          </a:xfrm>
          <a:prstGeom prst="rect">
            <a:avLst/>
          </a:prstGeom>
        </p:spPr>
      </p:pic>
      <p:sp>
        <p:nvSpPr>
          <p:cNvPr id="29" name="矩形 28"/>
          <p:cNvSpPr/>
          <p:nvPr/>
        </p:nvSpPr>
        <p:spPr>
          <a:xfrm>
            <a:off x="2843530" y="1207135"/>
            <a:ext cx="7874000" cy="101663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文本框 62"/>
          <p:cNvSpPr txBox="1"/>
          <p:nvPr/>
        </p:nvSpPr>
        <p:spPr>
          <a:xfrm>
            <a:off x="5439410" y="1577340"/>
            <a:ext cx="1748155" cy="275590"/>
          </a:xfrm>
          <a:prstGeom prst="rect">
            <a:avLst/>
          </a:prstGeom>
          <a:noFill/>
        </p:spPr>
        <p:txBody>
          <a:bodyPr wrap="square" rtlCol="0">
            <a:spAutoFit/>
          </a:bodyPr>
          <a:p>
            <a:r>
              <a:rPr lang="zh-CN" altLang="en-US" sz="1200">
                <a:solidFill>
                  <a:srgbClr val="00B050"/>
                </a:solidFill>
                <a:effectLst>
                  <a:outerShdw blurRad="38100" dist="38100" dir="2700000" algn="tl">
                    <a:srgbClr val="000000">
                      <a:alpha val="43137"/>
                    </a:srgbClr>
                  </a:outerShdw>
                </a:effectLst>
              </a:rPr>
              <a:t>字和下拉框间距：</a:t>
            </a:r>
            <a:r>
              <a:rPr lang="en-US" altLang="zh-CN" sz="1200">
                <a:solidFill>
                  <a:srgbClr val="00B050"/>
                </a:solidFill>
                <a:effectLst>
                  <a:outerShdw blurRad="38100" dist="38100" dir="2700000" algn="tl">
                    <a:srgbClr val="000000">
                      <a:alpha val="43137"/>
                    </a:srgbClr>
                  </a:outerShdw>
                </a:effectLst>
              </a:rPr>
              <a:t>10px</a:t>
            </a:r>
            <a:endParaRPr lang="en-US" altLang="zh-CN" sz="1200">
              <a:solidFill>
                <a:srgbClr val="00B050"/>
              </a:solidFill>
              <a:effectLst>
                <a:outerShdw blurRad="38100" dist="38100" dir="2700000" algn="tl">
                  <a:srgbClr val="000000">
                    <a:alpha val="43137"/>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E:\公司资料\审方系统\查看.jpg查看"/>
          <p:cNvPicPr>
            <a:picLocks noChangeAspect="1"/>
          </p:cNvPicPr>
          <p:nvPr/>
        </p:nvPicPr>
        <p:blipFill>
          <a:blip r:embed="rId1"/>
          <a:srcRect/>
          <a:stretch>
            <a:fillRect/>
          </a:stretch>
        </p:blipFill>
        <p:spPr>
          <a:xfrm>
            <a:off x="1068388" y="318135"/>
            <a:ext cx="10055225" cy="60071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图片 20"/>
          <p:cNvPicPr>
            <a:picLocks noChangeAspect="1"/>
          </p:cNvPicPr>
          <p:nvPr/>
        </p:nvPicPr>
        <p:blipFill>
          <a:blip r:embed="rId1"/>
          <a:stretch>
            <a:fillRect/>
          </a:stretch>
        </p:blipFill>
        <p:spPr>
          <a:xfrm>
            <a:off x="1431925" y="509270"/>
            <a:ext cx="9472930" cy="4979670"/>
          </a:xfrm>
          <a:prstGeom prst="rect">
            <a:avLst/>
          </a:prstGeom>
        </p:spPr>
      </p:pic>
      <p:sp>
        <p:nvSpPr>
          <p:cNvPr id="23" name="矩形 22"/>
          <p:cNvSpPr/>
          <p:nvPr/>
        </p:nvSpPr>
        <p:spPr>
          <a:xfrm>
            <a:off x="6951980" y="1004570"/>
            <a:ext cx="3104515" cy="485775"/>
          </a:xfrm>
          <a:prstGeom prst="rect">
            <a:avLst/>
          </a:pr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4" name="直接箭头连接符 23"/>
          <p:cNvCxnSpPr/>
          <p:nvPr/>
        </p:nvCxnSpPr>
        <p:spPr>
          <a:xfrm flipH="1" flipV="1">
            <a:off x="7755890" y="509270"/>
            <a:ext cx="635" cy="495300"/>
          </a:xfrm>
          <a:prstGeom prst="straightConnector1">
            <a:avLst/>
          </a:prstGeom>
          <a:ln w="158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018655" y="1918970"/>
            <a:ext cx="953135" cy="504825"/>
          </a:xfrm>
          <a:prstGeom prst="rect">
            <a:avLst/>
          </a:pr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5669915" y="140970"/>
            <a:ext cx="5882640" cy="306705"/>
          </a:xfrm>
          <a:prstGeom prst="rect">
            <a:avLst/>
          </a:prstGeom>
          <a:noFill/>
        </p:spPr>
        <p:txBody>
          <a:bodyPr wrap="none" rtlCol="0" anchor="t">
            <a:spAutoFit/>
          </a:bodyPr>
          <a:p>
            <a:r>
              <a:rPr lang="en-US" altLang="zh-CN" sz="1400">
                <a:sym typeface="+mn-ea"/>
              </a:rPr>
              <a:t>(</a:t>
            </a:r>
            <a:r>
              <a:rPr lang="zh-CN" altLang="en-US" sz="1400">
                <a:sym typeface="+mn-ea"/>
              </a:rPr>
              <a:t>蓝色框</a:t>
            </a:r>
            <a:r>
              <a:rPr lang="en-US" altLang="zh-CN" sz="1400">
                <a:sym typeface="+mn-ea"/>
              </a:rPr>
              <a:t>)</a:t>
            </a:r>
            <a:r>
              <a:rPr lang="zh-CN" sz="1400">
                <a:solidFill>
                  <a:srgbClr val="000000"/>
                </a:solidFill>
                <a:ea typeface="宋体" panose="02010600030101010101" pitchFamily="2" charset="-122"/>
                <a:sym typeface="+mn-ea"/>
              </a:rPr>
              <a:t>查询时间段药品，</a:t>
            </a:r>
            <a:r>
              <a:rPr lang="zh-CN" altLang="en-US" sz="1400">
                <a:sym typeface="+mn-ea"/>
              </a:rPr>
              <a:t>时间搜索有下拉，可对时间进行选择</a:t>
            </a:r>
            <a:r>
              <a:rPr lang="zh-CN" altLang="en-US" sz="1400">
                <a:solidFill>
                  <a:srgbClr val="FF0000"/>
                </a:solidFill>
                <a:sym typeface="+mn-ea"/>
              </a:rPr>
              <a:t>  精确到日</a:t>
            </a:r>
            <a:endParaRPr lang="en-US" altLang="zh-CN" sz="1400">
              <a:solidFill>
                <a:srgbClr val="FF0000"/>
              </a:solidFill>
              <a:sym typeface="+mn-ea"/>
            </a:endParaRPr>
          </a:p>
        </p:txBody>
      </p:sp>
      <p:sp>
        <p:nvSpPr>
          <p:cNvPr id="13" name="矩形 12"/>
          <p:cNvSpPr/>
          <p:nvPr/>
        </p:nvSpPr>
        <p:spPr>
          <a:xfrm>
            <a:off x="2974975" y="1490345"/>
            <a:ext cx="1724025" cy="247650"/>
          </a:xfrm>
          <a:prstGeom prst="rect">
            <a:avLst/>
          </a:prstGeom>
          <a:noFill/>
          <a:ln w="3175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箭头连接符 13"/>
          <p:cNvCxnSpPr>
            <a:stCxn id="13" idx="1"/>
          </p:cNvCxnSpPr>
          <p:nvPr/>
        </p:nvCxnSpPr>
        <p:spPr>
          <a:xfrm flipH="1">
            <a:off x="2570480" y="1614170"/>
            <a:ext cx="40449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6636385" y="2576830"/>
            <a:ext cx="1335405" cy="252730"/>
          </a:xfrm>
          <a:prstGeom prst="rect">
            <a:avLst/>
          </a:prstGeom>
          <a:noFill/>
          <a:ln w="9525">
            <a:noFill/>
          </a:ln>
        </p:spPr>
        <p:txBody>
          <a:bodyPr wrap="square">
            <a:spAutoFit/>
          </a:bodyPr>
          <a:p>
            <a:pPr indent="0"/>
            <a:r>
              <a:rPr lang="zh-CN" sz="1050" b="1">
                <a:solidFill>
                  <a:srgbClr val="000000"/>
                </a:solidFill>
                <a:ea typeface="宋体" panose="02010600030101010101" pitchFamily="2" charset="-122"/>
                <a:sym typeface="+mn-ea"/>
              </a:rPr>
              <a:t>此处显示精确到秒</a:t>
            </a:r>
            <a:endParaRPr lang="zh-CN"/>
          </a:p>
        </p:txBody>
      </p:sp>
      <p:sp>
        <p:nvSpPr>
          <p:cNvPr id="16" name="文本框 15"/>
          <p:cNvSpPr txBox="1"/>
          <p:nvPr/>
        </p:nvSpPr>
        <p:spPr>
          <a:xfrm>
            <a:off x="9197340" y="6071235"/>
            <a:ext cx="2990850" cy="398780"/>
          </a:xfrm>
          <a:prstGeom prst="rect">
            <a:avLst/>
          </a:prstGeom>
          <a:solidFill>
            <a:srgbClr val="C00000"/>
          </a:solidFill>
        </p:spPr>
        <p:txBody>
          <a:bodyPr wrap="none" rtlCol="0">
            <a:spAutoFit/>
          </a:bodyPr>
          <a:p>
            <a:r>
              <a:rPr lang="zh-CN" altLang="en-US" sz="2000" b="1">
                <a:solidFill>
                  <a:schemeClr val="bg1"/>
                </a:solidFill>
              </a:rPr>
              <a:t>此处是否需要加入翻页？</a:t>
            </a:r>
            <a:endParaRPr lang="zh-CN" altLang="en-US" sz="2000" b="1">
              <a:solidFill>
                <a:schemeClr val="bg1"/>
              </a:solidFill>
            </a:endParaRPr>
          </a:p>
        </p:txBody>
      </p:sp>
      <p:sp>
        <p:nvSpPr>
          <p:cNvPr id="17" name="椭圆 16"/>
          <p:cNvSpPr/>
          <p:nvPr/>
        </p:nvSpPr>
        <p:spPr>
          <a:xfrm>
            <a:off x="8200390" y="2179320"/>
            <a:ext cx="327660" cy="314325"/>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肘形连接符 17"/>
          <p:cNvCxnSpPr/>
          <p:nvPr/>
        </p:nvCxnSpPr>
        <p:spPr>
          <a:xfrm rot="5400000" flipV="1">
            <a:off x="8404225" y="2463800"/>
            <a:ext cx="590550" cy="649605"/>
          </a:xfrm>
          <a:prstGeom prst="bentConnector2">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024620" y="2820035"/>
            <a:ext cx="2108835" cy="368300"/>
          </a:xfrm>
          <a:prstGeom prst="rect">
            <a:avLst/>
          </a:prstGeom>
          <a:solidFill>
            <a:srgbClr val="FF0000"/>
          </a:solidFill>
          <a:ln w="9525">
            <a:noFill/>
          </a:ln>
        </p:spPr>
        <p:txBody>
          <a:bodyPr wrap="square">
            <a:spAutoFit/>
          </a:bodyPr>
          <a:p>
            <a:pPr indent="0"/>
            <a:r>
              <a:rPr lang="zh-CN" altLang="en-US"/>
              <a:t>选择什么显示什么</a:t>
            </a:r>
            <a:endParaRPr lang="zh-CN" altLang="en-US"/>
          </a:p>
        </p:txBody>
      </p:sp>
      <p:pic>
        <p:nvPicPr>
          <p:cNvPr id="22" name="图片 21"/>
          <p:cNvPicPr>
            <a:picLocks noChangeAspect="1"/>
          </p:cNvPicPr>
          <p:nvPr/>
        </p:nvPicPr>
        <p:blipFill>
          <a:blip r:embed="rId2"/>
          <a:stretch>
            <a:fillRect/>
          </a:stretch>
        </p:blipFill>
        <p:spPr>
          <a:xfrm>
            <a:off x="130175" y="1200150"/>
            <a:ext cx="2440305" cy="11055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历史处方"/>
          <p:cNvPicPr>
            <a:picLocks noChangeAspect="1"/>
          </p:cNvPicPr>
          <p:nvPr/>
        </p:nvPicPr>
        <p:blipFill>
          <a:blip r:embed="rId1"/>
          <a:stretch>
            <a:fillRect/>
          </a:stretch>
        </p:blipFill>
        <p:spPr>
          <a:xfrm>
            <a:off x="1002030" y="280035"/>
            <a:ext cx="10058400" cy="60083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5725" y="735330"/>
            <a:ext cx="9524365" cy="4827270"/>
          </a:xfrm>
          <a:prstGeom prst="rect">
            <a:avLst/>
          </a:prstGeom>
        </p:spPr>
      </p:pic>
      <p:sp>
        <p:nvSpPr>
          <p:cNvPr id="8" name="文本框 7"/>
          <p:cNvSpPr txBox="1"/>
          <p:nvPr/>
        </p:nvSpPr>
        <p:spPr>
          <a:xfrm>
            <a:off x="9509125" y="1340485"/>
            <a:ext cx="2736215" cy="3107690"/>
          </a:xfrm>
          <a:prstGeom prst="rect">
            <a:avLst/>
          </a:prstGeom>
          <a:noFill/>
        </p:spPr>
        <p:txBody>
          <a:bodyPr wrap="square" rtlCol="0">
            <a:spAutoFit/>
          </a:bodyPr>
          <a:p>
            <a:r>
              <a:rPr lang="zh-CN" altLang="en-US" sz="1400"/>
              <a:t>点击通知后</a:t>
            </a:r>
            <a:endParaRPr lang="zh-CN" altLang="en-US" sz="1400"/>
          </a:p>
          <a:p>
            <a:endParaRPr lang="zh-CN" altLang="en-US" sz="1400"/>
          </a:p>
          <a:p>
            <a:r>
              <a:rPr lang="en-US" altLang="zh-CN" sz="1400"/>
              <a:t>1.</a:t>
            </a:r>
            <a:r>
              <a:rPr lang="zh-CN" altLang="en-US" sz="1400"/>
              <a:t>如果出现单个信息，直接跳弹出框，点击确定，直接跳转页面，并显示</a:t>
            </a:r>
            <a:r>
              <a:rPr lang="en-US" altLang="zh-CN" sz="1400"/>
              <a:t>new</a:t>
            </a:r>
            <a:r>
              <a:rPr lang="zh-CN" altLang="en-US" sz="1400"/>
              <a:t>信息。</a:t>
            </a:r>
            <a:endParaRPr lang="zh-CN" altLang="en-US" sz="1400"/>
          </a:p>
          <a:p>
            <a:endParaRPr lang="zh-CN" altLang="en-US" sz="1400"/>
          </a:p>
          <a:p>
            <a:r>
              <a:rPr lang="en-US" altLang="zh-CN" sz="1400"/>
              <a:t>2.</a:t>
            </a:r>
            <a:r>
              <a:rPr lang="zh-CN" altLang="en-US" sz="1400"/>
              <a:t>如果出现多个信息，就出现列表的形式。</a:t>
            </a:r>
            <a:endParaRPr lang="zh-CN" altLang="en-US" sz="1400"/>
          </a:p>
          <a:p>
            <a:endParaRPr lang="en-US" altLang="zh-CN" sz="1400"/>
          </a:p>
          <a:p>
            <a:r>
              <a:rPr lang="en-US" altLang="zh-CN" sz="1400"/>
              <a:t>3.</a:t>
            </a:r>
            <a:r>
              <a:rPr lang="zh-CN" altLang="en-US" sz="1400"/>
              <a:t>信息可删除，单击有隐藏</a:t>
            </a:r>
            <a:endParaRPr lang="zh-CN" altLang="en-US" sz="1400"/>
          </a:p>
          <a:p>
            <a:endParaRPr lang="en-US" altLang="zh-CN" sz="1400"/>
          </a:p>
          <a:p>
            <a:r>
              <a:rPr lang="en-US" altLang="zh-CN" sz="1400"/>
              <a:t>4.</a:t>
            </a:r>
            <a:r>
              <a:rPr lang="zh-CN" altLang="en-US" sz="1400"/>
              <a:t>点确定后，所有消息的红点都不显示了，不管多少条，点一次</a:t>
            </a:r>
            <a:endParaRPr lang="zh-CN" altLang="en-US" sz="1400"/>
          </a:p>
          <a:p>
            <a:r>
              <a:rPr lang="zh-CN" altLang="en-US" sz="1400"/>
              <a:t>统一更新。</a:t>
            </a:r>
            <a:endParaRPr lang="zh-CN"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各医院门诊审方打回明细表"/>
          <p:cNvPicPr>
            <a:picLocks noChangeAspect="1"/>
          </p:cNvPicPr>
          <p:nvPr/>
        </p:nvPicPr>
        <p:blipFill>
          <a:blip r:embed="rId1"/>
          <a:stretch>
            <a:fillRect/>
          </a:stretch>
        </p:blipFill>
        <p:spPr>
          <a:xfrm>
            <a:off x="1390015" y="424815"/>
            <a:ext cx="10058400" cy="60083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p:cNvPicPr>
            <a:picLocks noChangeAspect="1"/>
          </p:cNvPicPr>
          <p:nvPr/>
        </p:nvPicPr>
        <p:blipFill>
          <a:blip r:embed="rId1"/>
          <a:stretch>
            <a:fillRect/>
          </a:stretch>
        </p:blipFill>
        <p:spPr>
          <a:xfrm>
            <a:off x="109855" y="560705"/>
            <a:ext cx="9065260" cy="4807585"/>
          </a:xfrm>
          <a:prstGeom prst="rect">
            <a:avLst/>
          </a:prstGeom>
        </p:spPr>
      </p:pic>
      <p:sp>
        <p:nvSpPr>
          <p:cNvPr id="11" name="文本框 10"/>
          <p:cNvSpPr txBox="1"/>
          <p:nvPr/>
        </p:nvSpPr>
        <p:spPr>
          <a:xfrm>
            <a:off x="9417050" y="1417955"/>
            <a:ext cx="2736215" cy="1383665"/>
          </a:xfrm>
          <a:prstGeom prst="rect">
            <a:avLst/>
          </a:prstGeom>
          <a:noFill/>
        </p:spPr>
        <p:txBody>
          <a:bodyPr wrap="square" rtlCol="0">
            <a:spAutoFit/>
          </a:bodyPr>
          <a:p>
            <a:r>
              <a:rPr lang="en-US" altLang="zh-CN" sz="1400"/>
              <a:t>1.</a:t>
            </a:r>
            <a:r>
              <a:rPr lang="zh-CN" altLang="en-US" sz="1400"/>
              <a:t>双击显示处方，点击确定按钮</a:t>
            </a:r>
            <a:endParaRPr lang="zh-CN" altLang="en-US" sz="1400"/>
          </a:p>
          <a:p>
            <a:r>
              <a:rPr lang="zh-CN" altLang="en-US" sz="1400"/>
              <a:t>  隐藏处方</a:t>
            </a:r>
            <a:endParaRPr lang="zh-CN" altLang="en-US" sz="1400"/>
          </a:p>
          <a:p>
            <a:endParaRPr lang="zh-CN" altLang="en-US" sz="1400"/>
          </a:p>
          <a:p>
            <a:endParaRPr lang="zh-CN" altLang="en-US" sz="1400"/>
          </a:p>
          <a:p>
            <a:r>
              <a:rPr lang="en-US" altLang="zh-CN" sz="1400"/>
              <a:t>2.</a:t>
            </a:r>
            <a:r>
              <a:rPr lang="zh-CN" altLang="en-US" sz="1400"/>
              <a:t>当查找出现多个的时候，鼠标点击要查看的地方变色</a:t>
            </a:r>
            <a:endParaRPr lang="zh-CN"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问题处方"/>
          <p:cNvPicPr>
            <a:picLocks noChangeAspect="1"/>
          </p:cNvPicPr>
          <p:nvPr/>
        </p:nvPicPr>
        <p:blipFill>
          <a:blip r:embed="rId1"/>
          <a:stretch>
            <a:fillRect/>
          </a:stretch>
        </p:blipFill>
        <p:spPr>
          <a:xfrm>
            <a:off x="1066800" y="278765"/>
            <a:ext cx="10058400" cy="60083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87375" y="494030"/>
            <a:ext cx="10319385" cy="5461000"/>
          </a:xfrm>
          <a:prstGeom prst="rect">
            <a:avLst/>
          </a:prstGeom>
        </p:spPr>
      </p:pic>
      <p:sp>
        <p:nvSpPr>
          <p:cNvPr id="5" name="文本框 4"/>
          <p:cNvSpPr txBox="1"/>
          <p:nvPr/>
        </p:nvSpPr>
        <p:spPr>
          <a:xfrm>
            <a:off x="8407400" y="1981835"/>
            <a:ext cx="2185035" cy="2353310"/>
          </a:xfrm>
          <a:prstGeom prst="rect">
            <a:avLst/>
          </a:prstGeom>
          <a:noFill/>
          <a:ln w="9525">
            <a:noFill/>
          </a:ln>
        </p:spPr>
        <p:txBody>
          <a:bodyPr wrap="square">
            <a:spAutoFit/>
          </a:bodyPr>
          <a:p>
            <a:pPr indent="0"/>
            <a:r>
              <a:rPr lang="en-US" altLang="zh-CN" sz="1050" b="0">
                <a:ea typeface="宋体" panose="02010600030101010101" pitchFamily="2" charset="-122"/>
              </a:rPr>
              <a:t>1.</a:t>
            </a:r>
            <a:r>
              <a:rPr lang="zh-CN" sz="1050" b="0">
                <a:ea typeface="宋体" panose="02010600030101010101" pitchFamily="2" charset="-122"/>
              </a:rPr>
              <a:t>Excel可以将查询的文档保存到电脑</a:t>
            </a:r>
            <a:endParaRPr lang="zh-CN" sz="1050" b="0">
              <a:ea typeface="宋体" panose="02010600030101010101" pitchFamily="2" charset="-122"/>
            </a:endParaRPr>
          </a:p>
          <a:p>
            <a:pPr indent="0"/>
            <a:endParaRPr lang="zh-CN" sz="1050" b="0">
              <a:latin typeface="宋体" panose="02010600030101010101" pitchFamily="2" charset="-122"/>
              <a:ea typeface="宋体" panose="02010600030101010101" pitchFamily="2" charset="-122"/>
            </a:endParaRPr>
          </a:p>
          <a:p>
            <a:pPr indent="0"/>
            <a:r>
              <a:rPr lang="en-US" altLang="zh-CN" sz="1050" b="0">
                <a:ea typeface="宋体" panose="02010600030101010101" pitchFamily="2" charset="-122"/>
              </a:rPr>
              <a:t>2.</a:t>
            </a:r>
            <a:r>
              <a:rPr lang="zh-CN" altLang="en-US" sz="1050" b="0">
                <a:ea typeface="宋体" panose="02010600030101010101" pitchFamily="2" charset="-122"/>
              </a:rPr>
              <a:t>处方开具时间精确到秒</a:t>
            </a:r>
            <a:endParaRPr lang="zh-CN" altLang="en-US" sz="1050" b="0">
              <a:ea typeface="宋体" panose="02010600030101010101" pitchFamily="2" charset="-122"/>
            </a:endParaRPr>
          </a:p>
          <a:p>
            <a:pPr indent="0"/>
            <a:endParaRPr lang="zh-CN" altLang="en-US" sz="1050" b="0">
              <a:ea typeface="宋体" panose="02010600030101010101" pitchFamily="2" charset="-122"/>
            </a:endParaRPr>
          </a:p>
          <a:p>
            <a:pPr indent="0"/>
            <a:r>
              <a:rPr lang="en-US" altLang="zh-CN" sz="1050">
                <a:sym typeface="+mn-ea"/>
              </a:rPr>
              <a:t>3.</a:t>
            </a:r>
            <a:r>
              <a:rPr lang="zh-CN" altLang="en-US" sz="1050">
                <a:sym typeface="+mn-ea"/>
              </a:rPr>
              <a:t>双击显示处方，点击确定按钮</a:t>
            </a:r>
            <a:endParaRPr lang="zh-CN" altLang="en-US" sz="1050"/>
          </a:p>
          <a:p>
            <a:pPr indent="0"/>
            <a:r>
              <a:rPr lang="zh-CN" altLang="en-US" sz="1050">
                <a:sym typeface="+mn-ea"/>
              </a:rPr>
              <a:t>  隐藏处方</a:t>
            </a:r>
            <a:endParaRPr lang="zh-CN" altLang="en-US" sz="1050"/>
          </a:p>
          <a:p>
            <a:pPr indent="0"/>
            <a:endParaRPr lang="zh-CN" altLang="en-US" sz="1050"/>
          </a:p>
          <a:p>
            <a:pPr indent="0"/>
            <a:endParaRPr lang="zh-CN" altLang="en-US" sz="1050"/>
          </a:p>
          <a:p>
            <a:pPr indent="0"/>
            <a:r>
              <a:rPr lang="en-US" altLang="zh-CN" sz="1050">
                <a:sym typeface="+mn-ea"/>
              </a:rPr>
              <a:t>4.</a:t>
            </a:r>
            <a:r>
              <a:rPr lang="zh-CN" altLang="en-US" sz="1050">
                <a:sym typeface="+mn-ea"/>
              </a:rPr>
              <a:t>当查找出现多个的时候，鼠标点击要查看的地方变色</a:t>
            </a:r>
            <a:endParaRPr lang="zh-CN" altLang="en-US" sz="1050"/>
          </a:p>
          <a:p>
            <a:pPr indent="0"/>
            <a:endParaRPr lang="zh-CN" altLang="en-US" sz="1050" b="0">
              <a:ea typeface="宋体" panose="02010600030101010101" pitchFamily="2" charset="-122"/>
            </a:endParaRPr>
          </a:p>
          <a:p>
            <a:pPr indent="0"/>
            <a:endParaRPr lang="zh-CN" altLang="en-US" sz="1050" b="0">
              <a:latin typeface="宋体" panose="02010600030101010101" pitchFamily="2" charset="-122"/>
              <a:ea typeface="宋体" panose="02010600030101010101" pitchFamily="2" charset="-122"/>
            </a:endParaRPr>
          </a:p>
          <a:p>
            <a:pPr indent="0"/>
            <a:r>
              <a:rPr lang="en-US" sz="1050" b="0">
                <a:latin typeface="宋体" panose="02010600030101010101" pitchFamily="2" charset="-122"/>
                <a:ea typeface="宋体" panose="02010600030101010101" pitchFamily="2" charset="-122"/>
              </a:rPr>
              <a:t>   </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平台药品信息管理"/>
          <p:cNvPicPr>
            <a:picLocks noChangeAspect="1"/>
          </p:cNvPicPr>
          <p:nvPr/>
        </p:nvPicPr>
        <p:blipFill>
          <a:blip r:embed="rId1"/>
          <a:stretch>
            <a:fillRect/>
          </a:stretch>
        </p:blipFill>
        <p:spPr>
          <a:xfrm>
            <a:off x="1125855" y="424815"/>
            <a:ext cx="10058400" cy="60083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图片 18"/>
          <p:cNvPicPr>
            <a:picLocks noChangeAspect="1"/>
          </p:cNvPicPr>
          <p:nvPr/>
        </p:nvPicPr>
        <p:blipFill>
          <a:blip r:embed="rId1"/>
          <a:stretch>
            <a:fillRect/>
          </a:stretch>
        </p:blipFill>
        <p:spPr>
          <a:xfrm>
            <a:off x="440055" y="511175"/>
            <a:ext cx="9275445" cy="5530850"/>
          </a:xfrm>
          <a:prstGeom prst="rect">
            <a:avLst/>
          </a:prstGeom>
        </p:spPr>
      </p:pic>
      <p:sp>
        <p:nvSpPr>
          <p:cNvPr id="10" name="文本框 9"/>
          <p:cNvSpPr txBox="1"/>
          <p:nvPr/>
        </p:nvSpPr>
        <p:spPr>
          <a:xfrm>
            <a:off x="440055" y="6156325"/>
            <a:ext cx="4522470" cy="398780"/>
          </a:xfrm>
          <a:prstGeom prst="rect">
            <a:avLst/>
          </a:prstGeom>
          <a:solidFill>
            <a:srgbClr val="C00000"/>
          </a:solidFill>
        </p:spPr>
        <p:txBody>
          <a:bodyPr wrap="none" rtlCol="0">
            <a:spAutoFit/>
          </a:bodyPr>
          <a:p>
            <a:r>
              <a:rPr lang="zh-CN" altLang="en-US" sz="2000" b="1">
                <a:solidFill>
                  <a:schemeClr val="bg1"/>
                </a:solidFill>
              </a:rPr>
              <a:t>选择另一个标题的时候，色块应该消失</a:t>
            </a:r>
            <a:endParaRPr lang="zh-CN" altLang="en-US" sz="2000" b="1">
              <a:solidFill>
                <a:schemeClr val="bg1"/>
              </a:solidFill>
            </a:endParaRPr>
          </a:p>
        </p:txBody>
      </p:sp>
      <p:sp>
        <p:nvSpPr>
          <p:cNvPr id="12" name="矩形 11"/>
          <p:cNvSpPr/>
          <p:nvPr/>
        </p:nvSpPr>
        <p:spPr>
          <a:xfrm>
            <a:off x="2613660" y="1173480"/>
            <a:ext cx="1631315" cy="23622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肘形连接符 15"/>
          <p:cNvCxnSpPr/>
          <p:nvPr/>
        </p:nvCxnSpPr>
        <p:spPr>
          <a:xfrm rot="16200000">
            <a:off x="2994660" y="876300"/>
            <a:ext cx="349885" cy="34925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9916795" y="819150"/>
            <a:ext cx="1991995" cy="368300"/>
          </a:xfrm>
          <a:prstGeom prst="rect">
            <a:avLst/>
          </a:prstGeom>
          <a:noFill/>
          <a:ln w="9525">
            <a:noFill/>
          </a:ln>
        </p:spPr>
        <p:txBody>
          <a:bodyPr wrap="square">
            <a:spAutoFit/>
          </a:bodyPr>
          <a:p>
            <a:pPr indent="0"/>
            <a:r>
              <a:rPr lang="zh-CN" altLang="en-US">
                <a:solidFill>
                  <a:schemeClr val="tx1"/>
                </a:solidFill>
              </a:rPr>
              <a:t> </a:t>
            </a:r>
            <a:endParaRPr lang="zh-CN" altLang="en-US">
              <a:solidFill>
                <a:schemeClr val="tx1"/>
              </a:solidFill>
            </a:endParaRPr>
          </a:p>
        </p:txBody>
      </p:sp>
      <p:sp>
        <p:nvSpPr>
          <p:cNvPr id="21" name="矩形 20"/>
          <p:cNvSpPr/>
          <p:nvPr/>
        </p:nvSpPr>
        <p:spPr>
          <a:xfrm>
            <a:off x="2235200" y="2195195"/>
            <a:ext cx="7480300" cy="133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7138035" y="2727325"/>
            <a:ext cx="2225040" cy="398780"/>
          </a:xfrm>
          <a:prstGeom prst="rect">
            <a:avLst/>
          </a:prstGeom>
          <a:solidFill>
            <a:srgbClr val="C00000"/>
          </a:solidFill>
        </p:spPr>
        <p:txBody>
          <a:bodyPr wrap="none" rtlCol="0">
            <a:spAutoFit/>
          </a:bodyPr>
          <a:p>
            <a:r>
              <a:rPr lang="zh-CN" altLang="en-US" sz="2000" b="1">
                <a:solidFill>
                  <a:schemeClr val="bg1"/>
                </a:solidFill>
              </a:rPr>
              <a:t>麻醉类药物不显示</a:t>
            </a:r>
            <a:endParaRPr lang="zh-CN" altLang="en-US" sz="2000" b="1">
              <a:solidFill>
                <a:schemeClr val="bg1"/>
              </a:solidFill>
            </a:endParaRPr>
          </a:p>
        </p:txBody>
      </p:sp>
      <p:pic>
        <p:nvPicPr>
          <p:cNvPr id="24" name="图片 23"/>
          <p:cNvPicPr>
            <a:picLocks noChangeAspect="1"/>
          </p:cNvPicPr>
          <p:nvPr/>
        </p:nvPicPr>
        <p:blipFill>
          <a:blip r:embed="rId2"/>
          <a:stretch>
            <a:fillRect/>
          </a:stretch>
        </p:blipFill>
        <p:spPr>
          <a:xfrm>
            <a:off x="4112895" y="276860"/>
            <a:ext cx="1609090" cy="791845"/>
          </a:xfrm>
          <a:prstGeom prst="rect">
            <a:avLst/>
          </a:prstGeom>
        </p:spPr>
      </p:pic>
      <p:sp>
        <p:nvSpPr>
          <p:cNvPr id="100" name="文本框 99"/>
          <p:cNvSpPr txBox="1"/>
          <p:nvPr/>
        </p:nvSpPr>
        <p:spPr>
          <a:xfrm>
            <a:off x="9794240" y="1292860"/>
            <a:ext cx="2115185" cy="2707005"/>
          </a:xfrm>
          <a:prstGeom prst="rect">
            <a:avLst/>
          </a:prstGeom>
          <a:noFill/>
          <a:ln w="9525">
            <a:noFill/>
          </a:ln>
        </p:spPr>
        <p:txBody>
          <a:bodyPr wrap="square">
            <a:spAutoFit/>
          </a:bodyPr>
          <a:p>
            <a:pPr indent="0"/>
            <a:r>
              <a:rPr lang="zh-CN" sz="1000" b="1">
                <a:latin typeface="Arial" panose="020B0604020202020204" pitchFamily="34" charset="0"/>
                <a:ea typeface="黑体" panose="02010609060101010101" charset="-122"/>
              </a:rPr>
              <a:t>（一）、新增药品（自动）</a:t>
            </a:r>
            <a:r>
              <a:rPr lang="en-US" sz="1000" b="0">
                <a:latin typeface="Calibri" panose="020F0502020204030204" charset="0"/>
                <a:ea typeface="宋体" panose="02010600030101010101" pitchFamily="2" charset="-122"/>
                <a:cs typeface="Times New Roman" panose="02020603050405020304" charset="0"/>
              </a:rPr>
              <a:t>Step1</a:t>
            </a:r>
            <a:r>
              <a:rPr lang="zh-CN" sz="1000" b="0">
                <a:latin typeface="Calibri" panose="020F0502020204030204" charset="0"/>
                <a:ea typeface="宋体" panose="02010600030101010101" pitchFamily="2" charset="-122"/>
              </a:rPr>
              <a:t>：机构药品同步到平台</a:t>
            </a:r>
            <a:r>
              <a:rPr lang="en-US" sz="1000" b="0">
                <a:latin typeface="Calibri" panose="020F0502020204030204" charset="0"/>
                <a:ea typeface="宋体" panose="02010600030101010101" pitchFamily="2" charset="-122"/>
                <a:cs typeface="Times New Roman" panose="02020603050405020304" charset="0"/>
              </a:rPr>
              <a:t>Step2</a:t>
            </a:r>
            <a:r>
              <a:rPr lang="zh-CN" sz="1000" b="0">
                <a:latin typeface="Calibri" panose="020F0502020204030204" charset="0"/>
                <a:ea typeface="宋体" panose="02010600030101010101" pitchFamily="2" charset="-122"/>
              </a:rPr>
              <a:t>：（</a:t>
            </a:r>
            <a:r>
              <a:rPr lang="en-US" sz="1000" b="0">
                <a:latin typeface="Calibri" panose="020F0502020204030204" charset="0"/>
                <a:ea typeface="宋体" panose="02010600030101010101" pitchFamily="2" charset="-122"/>
              </a:rPr>
              <a:t>1</a:t>
            </a:r>
            <a:r>
              <a:rPr lang="zh-CN" sz="1000" b="0">
                <a:latin typeface="Calibri" panose="020F0502020204030204" charset="0"/>
                <a:ea typeface="宋体" panose="02010600030101010101" pitchFamily="2" charset="-122"/>
              </a:rPr>
              <a:t>）如药品在平台药品库中查找不到则将该机构药品信息管理的该药品加入平台药品信息管理并该条目标准来源列设为平台标准</a:t>
            </a:r>
            <a:r>
              <a:rPr lang="en-US" altLang="zh-CN" sz="1000" b="0">
                <a:latin typeface="Calibri" panose="020F0502020204030204" charset="0"/>
                <a:ea typeface="宋体" panose="02010600030101010101" pitchFamily="2" charset="-122"/>
              </a:rPr>
              <a:t>(</a:t>
            </a:r>
            <a:r>
              <a:rPr lang="zh-CN" altLang="en-US" sz="1000">
                <a:solidFill>
                  <a:srgbClr val="FF0000"/>
                </a:solidFill>
                <a:sym typeface="+mn-ea"/>
              </a:rPr>
              <a:t>此处暂时没有设置平台标准，若医院能形成统一意见，以统一的作为平台标准，若不能统一，以最先进的为医院标准</a:t>
            </a:r>
            <a:r>
              <a:rPr lang="en-US" altLang="zh-CN" sz="1000">
                <a:solidFill>
                  <a:srgbClr val="FF0000"/>
                </a:solidFill>
                <a:sym typeface="+mn-ea"/>
              </a:rPr>
              <a:t>)</a:t>
            </a:r>
            <a:endParaRPr lang="en-US" altLang="zh-CN" sz="1000">
              <a:solidFill>
                <a:srgbClr val="FF0000"/>
              </a:solidFill>
              <a:sym typeface="+mn-ea"/>
            </a:endParaRPr>
          </a:p>
          <a:p>
            <a:pPr indent="0"/>
            <a:r>
              <a:rPr lang="en-US" sz="1000" b="0">
                <a:latin typeface="Calibri" panose="020F0502020204030204" charset="0"/>
                <a:ea typeface="宋体" panose="02010600030101010101" pitchFamily="2" charset="-122"/>
                <a:cs typeface="Times New Roman" panose="02020603050405020304" charset="0"/>
              </a:rPr>
              <a:t>   </a:t>
            </a:r>
            <a:r>
              <a:rPr lang="zh-CN" sz="1000" b="0">
                <a:latin typeface="Calibri" panose="020F0502020204030204" charset="0"/>
                <a:ea typeface="宋体" panose="02010600030101010101" pitchFamily="2" charset="-122"/>
              </a:rPr>
              <a:t>（</a:t>
            </a:r>
            <a:r>
              <a:rPr lang="en-US" sz="1000" b="0">
                <a:latin typeface="Calibri" panose="020F0502020204030204" charset="0"/>
                <a:ea typeface="宋体" panose="02010600030101010101" pitchFamily="2" charset="-122"/>
                <a:cs typeface="Times New Roman" panose="02020603050405020304" charset="0"/>
              </a:rPr>
              <a:t>2</a:t>
            </a:r>
            <a:r>
              <a:rPr lang="zh-CN" sz="1000" b="0">
                <a:latin typeface="Calibri" panose="020F0502020204030204" charset="0"/>
                <a:ea typeface="宋体" panose="02010600030101010101" pitchFamily="2" charset="-122"/>
              </a:rPr>
              <a:t>）如药品在平台药品库中查找得到，但药品使用量等指标值与平台标准有出入则该药品加入平台药品信息管理并该条目标准来源列设为该机构。</a:t>
            </a:r>
            <a:endParaRPr lang="zh-CN" sz="1000" b="0">
              <a:latin typeface="Calibri" panose="020F0502020204030204" charset="0"/>
              <a:ea typeface="宋体" panose="02010600030101010101" pitchFamily="2" charset="-122"/>
            </a:endParaRPr>
          </a:p>
          <a:p>
            <a:pPr indent="0"/>
            <a:r>
              <a:rPr lang="zh-CN" altLang="en-US" sz="1000">
                <a:sym typeface="+mn-ea"/>
              </a:rPr>
              <a:t> </a:t>
            </a:r>
            <a:endParaRPr lang="zh-CN" altLang="en-US" sz="1000"/>
          </a:p>
        </p:txBody>
      </p:sp>
      <p:pic>
        <p:nvPicPr>
          <p:cNvPr id="3" name="图片 2"/>
          <p:cNvPicPr>
            <a:picLocks noChangeAspect="1"/>
          </p:cNvPicPr>
          <p:nvPr/>
        </p:nvPicPr>
        <p:blipFill>
          <a:blip r:embed="rId3"/>
          <a:stretch>
            <a:fillRect/>
          </a:stretch>
        </p:blipFill>
        <p:spPr>
          <a:xfrm>
            <a:off x="5629275" y="1409700"/>
            <a:ext cx="1397000" cy="533400"/>
          </a:xfrm>
          <a:prstGeom prst="rect">
            <a:avLst/>
          </a:prstGeom>
        </p:spPr>
      </p:pic>
      <p:pic>
        <p:nvPicPr>
          <p:cNvPr id="4" name="图片 3"/>
          <p:cNvPicPr>
            <a:picLocks noChangeAspect="1"/>
          </p:cNvPicPr>
          <p:nvPr/>
        </p:nvPicPr>
        <p:blipFill>
          <a:blip r:embed="rId4"/>
          <a:stretch>
            <a:fillRect/>
          </a:stretch>
        </p:blipFill>
        <p:spPr>
          <a:xfrm>
            <a:off x="7026275" y="96520"/>
            <a:ext cx="1027430" cy="1076960"/>
          </a:xfrm>
          <a:prstGeom prst="rect">
            <a:avLst/>
          </a:prstGeom>
        </p:spPr>
      </p:pic>
      <p:pic>
        <p:nvPicPr>
          <p:cNvPr id="5" name="图片 4"/>
          <p:cNvPicPr>
            <a:picLocks noChangeAspect="1"/>
          </p:cNvPicPr>
          <p:nvPr/>
        </p:nvPicPr>
        <p:blipFill>
          <a:blip r:embed="rId5"/>
          <a:stretch>
            <a:fillRect/>
          </a:stretch>
        </p:blipFill>
        <p:spPr>
          <a:xfrm>
            <a:off x="2235200" y="34290"/>
            <a:ext cx="1661160" cy="8274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平台药品信息管理"/>
          <p:cNvPicPr>
            <a:picLocks noChangeAspect="1"/>
          </p:cNvPicPr>
          <p:nvPr/>
        </p:nvPicPr>
        <p:blipFill>
          <a:blip r:embed="rId1"/>
          <a:stretch>
            <a:fillRect/>
          </a:stretch>
        </p:blipFill>
        <p:spPr>
          <a:xfrm>
            <a:off x="1066800" y="424815"/>
            <a:ext cx="10058400" cy="60083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机构药品信息管理"/>
          <p:cNvPicPr>
            <a:picLocks noChangeAspect="1"/>
          </p:cNvPicPr>
          <p:nvPr/>
        </p:nvPicPr>
        <p:blipFill>
          <a:blip r:embed="rId1"/>
          <a:stretch>
            <a:fillRect/>
          </a:stretch>
        </p:blipFill>
        <p:spPr>
          <a:xfrm>
            <a:off x="1066800" y="424815"/>
            <a:ext cx="10058400" cy="60083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336675" y="472440"/>
            <a:ext cx="9107170" cy="4779645"/>
          </a:xfrm>
          <a:prstGeom prst="rect">
            <a:avLst/>
          </a:prstGeom>
        </p:spPr>
      </p:pic>
      <p:sp>
        <p:nvSpPr>
          <p:cNvPr id="23" name="文本框 22"/>
          <p:cNvSpPr txBox="1"/>
          <p:nvPr/>
        </p:nvSpPr>
        <p:spPr>
          <a:xfrm>
            <a:off x="3729355" y="5108575"/>
            <a:ext cx="6054090" cy="1014730"/>
          </a:xfrm>
          <a:prstGeom prst="rect">
            <a:avLst/>
          </a:prstGeom>
          <a:solidFill>
            <a:srgbClr val="C00000"/>
          </a:solidFill>
        </p:spPr>
        <p:txBody>
          <a:bodyPr wrap="none" rtlCol="0">
            <a:spAutoFit/>
          </a:bodyPr>
          <a:p>
            <a:r>
              <a:rPr lang="zh-CN" altLang="en-US" sz="2000" b="1">
                <a:solidFill>
                  <a:schemeClr val="bg1"/>
                </a:solidFill>
              </a:rPr>
              <a:t>点击同步数据，新数据会在前排显示，并有</a:t>
            </a:r>
            <a:r>
              <a:rPr lang="en-US" altLang="zh-CN" sz="2000" b="1">
                <a:solidFill>
                  <a:schemeClr val="bg1"/>
                </a:solidFill>
              </a:rPr>
              <a:t>new</a:t>
            </a:r>
            <a:r>
              <a:rPr lang="zh-CN" altLang="en-US" sz="2000" b="1">
                <a:solidFill>
                  <a:schemeClr val="bg1"/>
                </a:solidFill>
              </a:rPr>
              <a:t>符号</a:t>
            </a:r>
            <a:endParaRPr lang="zh-CN" altLang="en-US" sz="2000" b="1">
              <a:solidFill>
                <a:schemeClr val="bg1"/>
              </a:solidFill>
            </a:endParaRPr>
          </a:p>
          <a:p>
            <a:endParaRPr lang="en-US" altLang="zh-CN" sz="2000" b="1">
              <a:solidFill>
                <a:schemeClr val="bg1"/>
              </a:solidFill>
            </a:endParaRPr>
          </a:p>
          <a:p>
            <a:r>
              <a:rPr lang="zh-CN" altLang="en-US" sz="2000" b="1">
                <a:solidFill>
                  <a:schemeClr val="bg1"/>
                </a:solidFill>
              </a:rPr>
              <a:t>点击消息红点，也是进入到这个页面，并且自动刷新</a:t>
            </a:r>
            <a:endParaRPr lang="zh-CN" altLang="en-US" sz="2000" b="1">
              <a:solidFill>
                <a:schemeClr val="bg1"/>
              </a:solidFill>
            </a:endParaRPr>
          </a:p>
        </p:txBody>
      </p:sp>
      <p:sp>
        <p:nvSpPr>
          <p:cNvPr id="2" name="文本框 1"/>
          <p:cNvSpPr txBox="1"/>
          <p:nvPr/>
        </p:nvSpPr>
        <p:spPr>
          <a:xfrm>
            <a:off x="6576695" y="2395220"/>
            <a:ext cx="2979420" cy="2245360"/>
          </a:xfrm>
          <a:prstGeom prst="rect">
            <a:avLst/>
          </a:prstGeom>
          <a:solidFill>
            <a:schemeClr val="bg1"/>
          </a:solidFill>
          <a:ln w="9525">
            <a:noFill/>
          </a:ln>
        </p:spPr>
        <p:txBody>
          <a:bodyPr wrap="square">
            <a:spAutoFit/>
          </a:bodyPr>
          <a:p>
            <a:pPr indent="0"/>
            <a:endParaRPr lang="zh-CN" altLang="en-US" sz="1000"/>
          </a:p>
          <a:p>
            <a:pPr indent="0"/>
            <a:r>
              <a:rPr lang="zh-CN" altLang="en-US" sz="1000">
                <a:solidFill>
                  <a:srgbClr val="FF0000"/>
                </a:solidFill>
                <a:sym typeface="+mn-ea"/>
              </a:rPr>
              <a:t>此处打钩权限者为</a:t>
            </a:r>
            <a:r>
              <a:rPr lang="en-US" altLang="zh-CN" sz="1000">
                <a:solidFill>
                  <a:srgbClr val="FF0000"/>
                </a:solidFill>
                <a:sym typeface="+mn-ea"/>
              </a:rPr>
              <a:t>admin </a:t>
            </a:r>
            <a:r>
              <a:rPr lang="zh-CN" altLang="en-US" sz="1000">
                <a:solidFill>
                  <a:srgbClr val="FF0000"/>
                </a:solidFill>
                <a:sym typeface="+mn-ea"/>
              </a:rPr>
              <a:t>和 药师</a:t>
            </a:r>
            <a:endParaRPr lang="zh-CN" altLang="en-US" sz="1000">
              <a:solidFill>
                <a:srgbClr val="FF0000"/>
              </a:solidFill>
              <a:sym typeface="+mn-ea"/>
            </a:endParaRPr>
          </a:p>
          <a:p>
            <a:pPr indent="0"/>
            <a:br>
              <a:rPr lang="zh-CN" altLang="en-US" sz="1000">
                <a:solidFill>
                  <a:srgbClr val="FF0000"/>
                </a:solidFill>
                <a:latin typeface="Calibri" panose="020F0502020204030204" charset="0"/>
                <a:ea typeface="宋体" panose="02010600030101010101" pitchFamily="2" charset="-122"/>
                <a:sym typeface="+mn-ea"/>
              </a:rPr>
            </a:br>
            <a:r>
              <a:rPr lang="zh-CN" sz="1000">
                <a:latin typeface="Calibri" panose="020F0502020204030204" charset="0"/>
                <a:ea typeface="宋体" panose="02010600030101010101" pitchFamily="2" charset="-122"/>
                <a:sym typeface="+mn-ea"/>
              </a:rPr>
              <a:t>选中最右侧选为平台标准的</a:t>
            </a:r>
            <a:r>
              <a:rPr lang="en-US" sz="1000">
                <a:latin typeface="Calibri" panose="020F0502020204030204" charset="0"/>
                <a:ea typeface="宋体" panose="02010600030101010101" pitchFamily="2" charset="-122"/>
                <a:sym typeface="+mn-ea"/>
              </a:rPr>
              <a:t>CheckBox</a:t>
            </a:r>
            <a:endParaRPr lang="en-US" sz="1000">
              <a:latin typeface="Calibri" panose="020F0502020204030204" charset="0"/>
              <a:ea typeface="宋体" panose="02010600030101010101" pitchFamily="2" charset="-122"/>
              <a:sym typeface="+mn-ea"/>
            </a:endParaRPr>
          </a:p>
          <a:p>
            <a:pPr indent="0"/>
            <a:endParaRPr lang="en-US" sz="1000">
              <a:solidFill>
                <a:srgbClr val="FF0000"/>
              </a:solidFill>
              <a:latin typeface="Calibri" panose="020F0502020204030204" charset="0"/>
              <a:ea typeface="宋体" panose="02010600030101010101" pitchFamily="2" charset="-122"/>
              <a:cs typeface="Times New Roman" panose="02020603050405020304" charset="0"/>
              <a:sym typeface="+mn-ea"/>
            </a:endParaRPr>
          </a:p>
          <a:p>
            <a:pPr indent="0"/>
            <a:r>
              <a:rPr lang="zh-CN" altLang="en-US" sz="1000">
                <a:solidFill>
                  <a:srgbClr val="FF0000"/>
                </a:solidFill>
                <a:latin typeface="Calibri" panose="020F0502020204030204" charset="0"/>
                <a:ea typeface="宋体" panose="02010600030101010101" pitchFamily="2" charset="-122"/>
                <a:cs typeface="Times New Roman" panose="02020603050405020304" charset="0"/>
                <a:sym typeface="+mn-ea"/>
              </a:rPr>
              <a:t>弹出框</a:t>
            </a:r>
            <a:r>
              <a:rPr lang="en-US" altLang="zh-CN" sz="1000">
                <a:solidFill>
                  <a:srgbClr val="FF0000"/>
                </a:solidFill>
                <a:latin typeface="Calibri" panose="020F0502020204030204" charset="0"/>
                <a:ea typeface="宋体" panose="02010600030101010101" pitchFamily="2" charset="-122"/>
                <a:cs typeface="Times New Roman" panose="02020603050405020304" charset="0"/>
                <a:sym typeface="+mn-ea"/>
              </a:rPr>
              <a:t>:  </a:t>
            </a:r>
            <a:r>
              <a:rPr lang="zh-CN" sz="1000">
                <a:solidFill>
                  <a:srgbClr val="FF0000"/>
                </a:solidFill>
                <a:latin typeface="Calibri" panose="020F0502020204030204" charset="0"/>
                <a:ea typeface="宋体" panose="02010600030101010101" pitchFamily="2" charset="-122"/>
                <a:sym typeface="+mn-ea"/>
              </a:rPr>
              <a:t>系统提示，是否确定加入审方</a:t>
            </a:r>
            <a:endParaRPr lang="zh-CN" sz="1000">
              <a:solidFill>
                <a:srgbClr val="FF0000"/>
              </a:solidFill>
              <a:latin typeface="Calibri" panose="020F0502020204030204" charset="0"/>
              <a:ea typeface="宋体" panose="02010600030101010101" pitchFamily="2" charset="-122"/>
              <a:sym typeface="+mn-ea"/>
            </a:endParaRPr>
          </a:p>
          <a:p>
            <a:pPr indent="0"/>
            <a:endParaRPr lang="en-US" sz="1000">
              <a:solidFill>
                <a:srgbClr val="FF0000"/>
              </a:solidFill>
              <a:latin typeface="Calibri" panose="020F0502020204030204" charset="0"/>
              <a:ea typeface="宋体" panose="02010600030101010101" pitchFamily="2" charset="-122"/>
              <a:cs typeface="Times New Roman" panose="02020603050405020304" charset="0"/>
              <a:sym typeface="+mn-ea"/>
            </a:endParaRPr>
          </a:p>
          <a:p>
            <a:pPr indent="0"/>
            <a:r>
              <a:rPr lang="zh-CN" sz="1000">
                <a:solidFill>
                  <a:srgbClr val="FF0000"/>
                </a:solidFill>
                <a:latin typeface="Calibri" panose="020F0502020204030204" charset="0"/>
                <a:ea typeface="宋体" panose="02010600030101010101" pitchFamily="2" charset="-122"/>
                <a:sym typeface="+mn-ea"/>
              </a:rPr>
              <a:t>（</a:t>
            </a:r>
            <a:r>
              <a:rPr lang="en-US" sz="1000">
                <a:solidFill>
                  <a:srgbClr val="FF0000"/>
                </a:solidFill>
                <a:latin typeface="Calibri" panose="020F0502020204030204" charset="0"/>
                <a:ea typeface="宋体" panose="02010600030101010101" pitchFamily="2" charset="-122"/>
                <a:sym typeface="+mn-ea"/>
              </a:rPr>
              <a:t>1</a:t>
            </a:r>
            <a:r>
              <a:rPr lang="zh-CN" sz="1000">
                <a:solidFill>
                  <a:srgbClr val="FF0000"/>
                </a:solidFill>
                <a:latin typeface="Calibri" panose="020F0502020204030204" charset="0"/>
                <a:ea typeface="宋体" panose="02010600030101010101" pitchFamily="2" charset="-122"/>
                <a:sym typeface="+mn-ea"/>
              </a:rPr>
              <a:t>）确定 —</a:t>
            </a:r>
            <a:r>
              <a:rPr lang="en-US" sz="1000">
                <a:solidFill>
                  <a:srgbClr val="FF0000"/>
                </a:solidFill>
                <a:latin typeface="Calibri" panose="020F0502020204030204" charset="0"/>
                <a:ea typeface="宋体" panose="02010600030101010101" pitchFamily="2" charset="-122"/>
                <a:sym typeface="+mn-ea"/>
              </a:rPr>
              <a:t>&gt;</a:t>
            </a:r>
            <a:r>
              <a:rPr lang="zh-CN" sz="1000">
                <a:solidFill>
                  <a:srgbClr val="FF0000"/>
                </a:solidFill>
                <a:latin typeface="Calibri" panose="020F0502020204030204" charset="0"/>
                <a:ea typeface="宋体" panose="02010600030101010101" pitchFamily="2" charset="-122"/>
                <a:sym typeface="+mn-ea"/>
              </a:rPr>
              <a:t>完成</a:t>
            </a:r>
            <a:r>
              <a:rPr lang="en-US" sz="1000">
                <a:solidFill>
                  <a:srgbClr val="FF0000"/>
                </a:solidFill>
                <a:latin typeface="Calibri" panose="020F0502020204030204" charset="0"/>
                <a:ea typeface="宋体" panose="02010600030101010101" pitchFamily="2" charset="-122"/>
                <a:cs typeface="Times New Roman" panose="02020603050405020304" charset="0"/>
                <a:sym typeface="+mn-ea"/>
              </a:rPr>
              <a:t>               </a:t>
            </a:r>
            <a:endParaRPr lang="en-US" sz="1000">
              <a:solidFill>
                <a:srgbClr val="FF0000"/>
              </a:solidFill>
              <a:latin typeface="Calibri" panose="020F0502020204030204" charset="0"/>
              <a:ea typeface="宋体" panose="02010600030101010101" pitchFamily="2" charset="-122"/>
              <a:cs typeface="Times New Roman" panose="02020603050405020304" charset="0"/>
              <a:sym typeface="+mn-ea"/>
            </a:endParaRPr>
          </a:p>
          <a:p>
            <a:pPr indent="0"/>
            <a:r>
              <a:rPr lang="zh-CN" sz="1000">
                <a:solidFill>
                  <a:srgbClr val="FF0000"/>
                </a:solidFill>
                <a:latin typeface="Calibri" panose="020F0502020204030204" charset="0"/>
                <a:ea typeface="宋体" panose="02010600030101010101" pitchFamily="2" charset="-122"/>
                <a:sym typeface="+mn-ea"/>
              </a:rPr>
              <a:t>（</a:t>
            </a:r>
            <a:r>
              <a:rPr lang="en-US" sz="1000">
                <a:solidFill>
                  <a:srgbClr val="FF0000"/>
                </a:solidFill>
                <a:latin typeface="Calibri" panose="020F0502020204030204" charset="0"/>
                <a:ea typeface="宋体" panose="02010600030101010101" pitchFamily="2" charset="-122"/>
                <a:cs typeface="Times New Roman" panose="02020603050405020304" charset="0"/>
                <a:sym typeface="+mn-ea"/>
              </a:rPr>
              <a:t>2</a:t>
            </a:r>
            <a:r>
              <a:rPr lang="zh-CN" sz="1000">
                <a:solidFill>
                  <a:srgbClr val="FF0000"/>
                </a:solidFill>
                <a:latin typeface="Calibri" panose="020F0502020204030204" charset="0"/>
                <a:ea typeface="宋体" panose="02010600030101010101" pitchFamily="2" charset="-122"/>
                <a:sym typeface="+mn-ea"/>
              </a:rPr>
              <a:t>）不确定点击取消</a:t>
            </a:r>
            <a:endParaRPr lang="zh-CN" altLang="en-US" sz="1000" b="0">
              <a:solidFill>
                <a:srgbClr val="FF0000"/>
              </a:solidFill>
              <a:latin typeface="Calibri" panose="020F0502020204030204" charset="0"/>
              <a:ea typeface="宋体" panose="02010600030101010101" pitchFamily="2" charset="-122"/>
            </a:endParaRPr>
          </a:p>
          <a:p>
            <a:endParaRPr lang="zh-CN" altLang="en-US" sz="1000" b="0">
              <a:solidFill>
                <a:srgbClr val="FF0000"/>
              </a:solidFill>
              <a:latin typeface="Calibri" panose="020F0502020204030204" charset="0"/>
              <a:ea typeface="宋体" panose="02010600030101010101" pitchFamily="2" charset="-122"/>
            </a:endParaRPr>
          </a:p>
        </p:txBody>
      </p:sp>
      <p:sp>
        <p:nvSpPr>
          <p:cNvPr id="3" name="矩形 2"/>
          <p:cNvSpPr/>
          <p:nvPr/>
        </p:nvSpPr>
        <p:spPr>
          <a:xfrm>
            <a:off x="10003790" y="2084070"/>
            <a:ext cx="292100" cy="361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 name="直接箭头连接符 3"/>
          <p:cNvCxnSpPr>
            <a:stCxn id="3" idx="2"/>
          </p:cNvCxnSpPr>
          <p:nvPr/>
        </p:nvCxnSpPr>
        <p:spPr>
          <a:xfrm flipH="1">
            <a:off x="9806940" y="2446020"/>
            <a:ext cx="342900" cy="565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2962275" y="339090"/>
            <a:ext cx="1931035" cy="819785"/>
          </a:xfrm>
          <a:prstGeom prst="rect">
            <a:avLst/>
          </a:prstGeom>
        </p:spPr>
      </p:pic>
      <p:pic>
        <p:nvPicPr>
          <p:cNvPr id="8" name="图片 7"/>
          <p:cNvPicPr>
            <a:picLocks noChangeAspect="1"/>
          </p:cNvPicPr>
          <p:nvPr/>
        </p:nvPicPr>
        <p:blipFill>
          <a:blip r:embed="rId3"/>
          <a:stretch>
            <a:fillRect/>
          </a:stretch>
        </p:blipFill>
        <p:spPr>
          <a:xfrm>
            <a:off x="4969510" y="1299210"/>
            <a:ext cx="986790" cy="642620"/>
          </a:xfrm>
          <a:prstGeom prst="rect">
            <a:avLst/>
          </a:prstGeom>
        </p:spPr>
      </p:pic>
      <p:pic>
        <p:nvPicPr>
          <p:cNvPr id="9" name="图片 8"/>
          <p:cNvPicPr>
            <a:picLocks noChangeAspect="1"/>
          </p:cNvPicPr>
          <p:nvPr/>
        </p:nvPicPr>
        <p:blipFill>
          <a:blip r:embed="rId4"/>
          <a:stretch>
            <a:fillRect/>
          </a:stretch>
        </p:blipFill>
        <p:spPr>
          <a:xfrm>
            <a:off x="6080125" y="572135"/>
            <a:ext cx="1179195" cy="529590"/>
          </a:xfrm>
          <a:prstGeom prst="rect">
            <a:avLst/>
          </a:prstGeom>
        </p:spPr>
      </p:pic>
      <p:pic>
        <p:nvPicPr>
          <p:cNvPr id="10" name="图片 9"/>
          <p:cNvPicPr>
            <a:picLocks noChangeAspect="1"/>
          </p:cNvPicPr>
          <p:nvPr/>
        </p:nvPicPr>
        <p:blipFill>
          <a:blip r:embed="rId5"/>
          <a:stretch>
            <a:fillRect/>
          </a:stretch>
        </p:blipFill>
        <p:spPr>
          <a:xfrm>
            <a:off x="7519670" y="28575"/>
            <a:ext cx="1123950" cy="1073150"/>
          </a:xfrm>
          <a:prstGeom prst="rect">
            <a:avLst/>
          </a:prstGeom>
        </p:spPr>
      </p:pic>
      <p:sp>
        <p:nvSpPr>
          <p:cNvPr id="11" name="椭圆 10"/>
          <p:cNvSpPr/>
          <p:nvPr/>
        </p:nvSpPr>
        <p:spPr>
          <a:xfrm>
            <a:off x="3429000" y="1876425"/>
            <a:ext cx="600075" cy="76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箭头连接符 11"/>
          <p:cNvCxnSpPr>
            <a:stCxn id="11" idx="4"/>
          </p:cNvCxnSpPr>
          <p:nvPr/>
        </p:nvCxnSpPr>
        <p:spPr>
          <a:xfrm>
            <a:off x="3729355" y="2638425"/>
            <a:ext cx="718820" cy="238125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292590" y="339725"/>
            <a:ext cx="492760" cy="62547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箭头连接符 13"/>
          <p:cNvCxnSpPr>
            <a:stCxn id="13" idx="4"/>
          </p:cNvCxnSpPr>
          <p:nvPr/>
        </p:nvCxnSpPr>
        <p:spPr>
          <a:xfrm flipH="1">
            <a:off x="9420225" y="965200"/>
            <a:ext cx="118745" cy="4140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药品属性和通用规则管理"/>
          <p:cNvPicPr>
            <a:picLocks noChangeAspect="1"/>
          </p:cNvPicPr>
          <p:nvPr/>
        </p:nvPicPr>
        <p:blipFill>
          <a:blip r:embed="rId1"/>
          <a:stretch>
            <a:fillRect/>
          </a:stretch>
        </p:blipFill>
        <p:spPr>
          <a:xfrm>
            <a:off x="1066800" y="269875"/>
            <a:ext cx="10058400" cy="60083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327660" y="668655"/>
            <a:ext cx="8356600" cy="4963160"/>
          </a:xfrm>
          <a:prstGeom prst="rect">
            <a:avLst/>
          </a:prstGeom>
        </p:spPr>
      </p:pic>
      <p:pic>
        <p:nvPicPr>
          <p:cNvPr id="6" name="图片 5"/>
          <p:cNvPicPr>
            <a:picLocks noChangeAspect="1"/>
          </p:cNvPicPr>
          <p:nvPr/>
        </p:nvPicPr>
        <p:blipFill>
          <a:blip r:embed="rId2"/>
          <a:stretch>
            <a:fillRect/>
          </a:stretch>
        </p:blipFill>
        <p:spPr>
          <a:xfrm>
            <a:off x="2602230" y="-33020"/>
            <a:ext cx="2095500" cy="933450"/>
          </a:xfrm>
          <a:prstGeom prst="rect">
            <a:avLst/>
          </a:prstGeom>
        </p:spPr>
      </p:pic>
      <p:sp>
        <p:nvSpPr>
          <p:cNvPr id="12" name="矩形 11"/>
          <p:cNvSpPr/>
          <p:nvPr/>
        </p:nvSpPr>
        <p:spPr>
          <a:xfrm>
            <a:off x="2602230" y="1372235"/>
            <a:ext cx="1631315" cy="2362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cxnSp>
        <p:nvCxnSpPr>
          <p:cNvPr id="16" name="肘形连接符 15"/>
          <p:cNvCxnSpPr/>
          <p:nvPr/>
        </p:nvCxnSpPr>
        <p:spPr>
          <a:xfrm flipV="1">
            <a:off x="3660775" y="827405"/>
            <a:ext cx="395605" cy="544830"/>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72435" y="2620645"/>
            <a:ext cx="1315085" cy="1014730"/>
          </a:xfrm>
          <a:prstGeom prst="rect">
            <a:avLst/>
          </a:prstGeom>
          <a:solidFill>
            <a:schemeClr val="accent1">
              <a:lumMod val="75000"/>
            </a:schemeClr>
          </a:solidFill>
        </p:spPr>
        <p:txBody>
          <a:bodyPr wrap="square" rtlCol="0" anchor="t">
            <a:spAutoFit/>
          </a:bodyPr>
          <a:p>
            <a:pPr indent="0">
              <a:lnSpc>
                <a:spcPct val="100000"/>
              </a:lnSpc>
            </a:pPr>
            <a:r>
              <a:rPr lang="en-US" altLang="zh-CN" sz="1000">
                <a:solidFill>
                  <a:schemeClr val="bg1"/>
                </a:solidFill>
                <a:latin typeface="+mj-ea"/>
                <a:ea typeface="+mj-ea"/>
                <a:cs typeface="+mj-ea"/>
                <a:sym typeface="+mn-ea"/>
              </a:rPr>
              <a:t>1.</a:t>
            </a:r>
            <a:r>
              <a:rPr lang="zh-CN" sz="1000">
                <a:solidFill>
                  <a:schemeClr val="bg1"/>
                </a:solidFill>
                <a:latin typeface="+mj-ea"/>
                <a:ea typeface="+mj-ea"/>
                <a:cs typeface="+mj-ea"/>
                <a:sym typeface="+mn-ea"/>
              </a:rPr>
              <a:t>点至之后框内显示对应药品名且用颜色标出</a:t>
            </a:r>
            <a:r>
              <a:rPr lang="en-US" altLang="zh-CN" sz="1000">
                <a:solidFill>
                  <a:schemeClr val="bg1"/>
                </a:solidFill>
                <a:latin typeface="+mj-ea"/>
                <a:ea typeface="+mj-ea"/>
                <a:cs typeface="+mj-ea"/>
                <a:sym typeface="+mn-ea"/>
              </a:rPr>
              <a:t>.</a:t>
            </a:r>
            <a:endParaRPr lang="en-US" altLang="zh-CN" sz="1000">
              <a:solidFill>
                <a:schemeClr val="bg1"/>
              </a:solidFill>
              <a:latin typeface="+mj-ea"/>
              <a:ea typeface="+mj-ea"/>
              <a:cs typeface="+mj-ea"/>
              <a:sym typeface="+mn-ea"/>
            </a:endParaRPr>
          </a:p>
          <a:p>
            <a:pPr indent="0">
              <a:lnSpc>
                <a:spcPct val="100000"/>
              </a:lnSpc>
            </a:pPr>
            <a:endParaRPr lang="en-US" altLang="zh-CN" sz="1000">
              <a:solidFill>
                <a:schemeClr val="bg1"/>
              </a:solidFill>
              <a:latin typeface="+mj-ea"/>
              <a:ea typeface="+mj-ea"/>
              <a:cs typeface="+mj-ea"/>
              <a:sym typeface="+mn-ea"/>
            </a:endParaRPr>
          </a:p>
          <a:p>
            <a:pPr indent="0">
              <a:lnSpc>
                <a:spcPct val="100000"/>
              </a:lnSpc>
            </a:pPr>
            <a:r>
              <a:rPr lang="en-US" altLang="zh-CN" sz="1000">
                <a:solidFill>
                  <a:schemeClr val="bg1"/>
                </a:solidFill>
                <a:latin typeface="+mj-ea"/>
                <a:ea typeface="+mj-ea"/>
                <a:cs typeface="+mj-ea"/>
                <a:sym typeface="+mn-ea"/>
              </a:rPr>
              <a:t>2.</a:t>
            </a:r>
            <a:r>
              <a:rPr lang="zh-CN" altLang="en-US" sz="1000">
                <a:solidFill>
                  <a:schemeClr val="bg1"/>
                </a:solidFill>
                <a:latin typeface="+mj-ea"/>
                <a:ea typeface="+mj-ea"/>
                <a:cs typeface="+mj-ea"/>
                <a:sym typeface="+mn-ea"/>
              </a:rPr>
              <a:t>右边直接显示已选药名名字</a:t>
            </a:r>
            <a:endParaRPr lang="zh-CN" altLang="en-US" sz="1000">
              <a:solidFill>
                <a:schemeClr val="bg1"/>
              </a:solidFill>
              <a:latin typeface="+mj-ea"/>
              <a:ea typeface="+mj-ea"/>
              <a:cs typeface="+mj-ea"/>
              <a:sym typeface="+mn-ea"/>
            </a:endParaRPr>
          </a:p>
        </p:txBody>
      </p:sp>
      <p:sp>
        <p:nvSpPr>
          <p:cNvPr id="9" name="文本框 8"/>
          <p:cNvSpPr txBox="1"/>
          <p:nvPr/>
        </p:nvSpPr>
        <p:spPr>
          <a:xfrm>
            <a:off x="5057140" y="40005"/>
            <a:ext cx="3225800" cy="860425"/>
          </a:xfrm>
          <a:prstGeom prst="rect">
            <a:avLst/>
          </a:prstGeom>
          <a:noFill/>
        </p:spPr>
        <p:txBody>
          <a:bodyPr wrap="square" rtlCol="0" anchor="t">
            <a:spAutoFit/>
          </a:bodyPr>
          <a:p>
            <a:pPr indent="0">
              <a:lnSpc>
                <a:spcPct val="100000"/>
              </a:lnSpc>
            </a:pPr>
            <a:r>
              <a:rPr lang="en-US" sz="1000">
                <a:solidFill>
                  <a:schemeClr val="accent4"/>
                </a:solidFill>
                <a:latin typeface="+mj-ea"/>
                <a:ea typeface="+mj-ea"/>
                <a:cs typeface="+mj-ea"/>
                <a:sym typeface="+mn-ea"/>
              </a:rPr>
              <a:t>1. </a:t>
            </a:r>
            <a:r>
              <a:rPr lang="zh-CN" sz="1000">
                <a:solidFill>
                  <a:schemeClr val="accent4"/>
                </a:solidFill>
                <a:latin typeface="+mj-ea"/>
                <a:ea typeface="+mj-ea"/>
                <a:cs typeface="+mj-ea"/>
                <a:sym typeface="+mn-ea"/>
              </a:rPr>
              <a:t>搜索框内输入药品品（用户在输入框中输入内容—</a:t>
            </a:r>
            <a:r>
              <a:rPr lang="en-US" sz="1000">
                <a:solidFill>
                  <a:schemeClr val="accent4"/>
                </a:solidFill>
                <a:latin typeface="+mj-ea"/>
                <a:ea typeface="+mj-ea"/>
                <a:cs typeface="+mj-ea"/>
                <a:sym typeface="+mn-ea"/>
              </a:rPr>
              <a:t>&gt;</a:t>
            </a:r>
            <a:r>
              <a:rPr lang="zh-CN" sz="1000">
                <a:solidFill>
                  <a:schemeClr val="accent4"/>
                </a:solidFill>
                <a:latin typeface="+mj-ea"/>
                <a:ea typeface="+mj-ea"/>
                <a:cs typeface="+mj-ea"/>
                <a:sym typeface="+mn-ea"/>
              </a:rPr>
              <a:t>模糊搜索显示备选列表—</a:t>
            </a:r>
            <a:r>
              <a:rPr lang="en-US" sz="1000">
                <a:solidFill>
                  <a:schemeClr val="accent4"/>
                </a:solidFill>
                <a:latin typeface="+mj-ea"/>
                <a:ea typeface="+mj-ea"/>
                <a:cs typeface="+mj-ea"/>
                <a:sym typeface="+mn-ea"/>
              </a:rPr>
              <a:t>&gt;</a:t>
            </a:r>
            <a:r>
              <a:rPr lang="zh-CN" sz="1000">
                <a:solidFill>
                  <a:schemeClr val="accent4"/>
                </a:solidFill>
                <a:latin typeface="+mj-ea"/>
                <a:ea typeface="+mj-ea"/>
                <a:cs typeface="+mj-ea"/>
                <a:sym typeface="+mn-ea"/>
              </a:rPr>
              <a:t>点选</a:t>
            </a:r>
            <a:r>
              <a:rPr lang="en-US" sz="1000">
                <a:solidFill>
                  <a:schemeClr val="accent4"/>
                </a:solidFill>
                <a:latin typeface="+mj-ea"/>
                <a:ea typeface="+mj-ea"/>
                <a:cs typeface="+mj-ea"/>
                <a:sym typeface="+mn-ea"/>
              </a:rPr>
              <a:t>item</a:t>
            </a:r>
            <a:r>
              <a:rPr lang="zh-CN" sz="1000">
                <a:solidFill>
                  <a:schemeClr val="accent4"/>
                </a:solidFill>
                <a:latin typeface="+mj-ea"/>
                <a:ea typeface="+mj-ea"/>
                <a:cs typeface="+mj-ea"/>
                <a:sym typeface="+mn-ea"/>
              </a:rPr>
              <a:t>定位选中药品，</a:t>
            </a:r>
            <a:r>
              <a:rPr lang="zh-CN" altLang="en-US" sz="1000">
                <a:solidFill>
                  <a:schemeClr val="accent4"/>
                </a:solidFill>
                <a:latin typeface="+mj-ea"/>
                <a:ea typeface="+mj-ea"/>
                <a:cs typeface="+mj-ea"/>
                <a:sym typeface="+mn-ea"/>
              </a:rPr>
              <a:t>显示十个，逐个精确，直到精确到药品</a:t>
            </a:r>
            <a:r>
              <a:rPr lang="zh-CN" sz="1000">
                <a:solidFill>
                  <a:schemeClr val="accent4"/>
                </a:solidFill>
                <a:latin typeface="+mj-ea"/>
                <a:ea typeface="+mj-ea"/>
                <a:cs typeface="+mj-ea"/>
                <a:sym typeface="+mn-ea"/>
              </a:rPr>
              <a:t>或直接在列表点选药品）</a:t>
            </a:r>
            <a:r>
              <a:rPr lang="zh-CN" altLang="en-US" sz="1000">
                <a:solidFill>
                  <a:schemeClr val="accent4"/>
                </a:solidFill>
                <a:latin typeface="+mj-ea"/>
                <a:ea typeface="+mj-ea"/>
                <a:cs typeface="+mj-ea"/>
                <a:sym typeface="+mn-ea"/>
              </a:rPr>
              <a:t>。</a:t>
            </a:r>
            <a:endParaRPr lang="zh-CN" sz="1000" b="0">
              <a:solidFill>
                <a:schemeClr val="accent4"/>
              </a:solidFill>
              <a:latin typeface="+mj-ea"/>
              <a:ea typeface="+mj-ea"/>
              <a:cs typeface="+mj-ea"/>
            </a:endParaRPr>
          </a:p>
          <a:p>
            <a:pPr indent="0">
              <a:lnSpc>
                <a:spcPct val="100000"/>
              </a:lnSpc>
            </a:pPr>
            <a:r>
              <a:rPr lang="en-US" altLang="zh-CN" sz="1000">
                <a:solidFill>
                  <a:schemeClr val="accent4"/>
                </a:solidFill>
                <a:latin typeface="+mj-ea"/>
                <a:ea typeface="+mj-ea"/>
                <a:cs typeface="+mj-ea"/>
                <a:sym typeface="+mn-ea"/>
              </a:rPr>
              <a:t>2. </a:t>
            </a:r>
            <a:r>
              <a:rPr lang="zh-CN" altLang="en-US" sz="1000">
                <a:solidFill>
                  <a:schemeClr val="accent4"/>
                </a:solidFill>
                <a:latin typeface="+mj-ea"/>
                <a:ea typeface="+mj-ea"/>
                <a:cs typeface="+mj-ea"/>
                <a:sym typeface="+mn-ea"/>
              </a:rPr>
              <a:t>框内加滚动条</a:t>
            </a:r>
            <a:endParaRPr lang="zh-CN" altLang="en-US" sz="1000">
              <a:solidFill>
                <a:schemeClr val="accent4"/>
              </a:solidFill>
              <a:latin typeface="+mj-ea"/>
              <a:ea typeface="+mj-ea"/>
              <a:cs typeface="+mj-ea"/>
              <a:sym typeface="+mn-ea"/>
            </a:endParaRPr>
          </a:p>
        </p:txBody>
      </p:sp>
      <p:cxnSp>
        <p:nvCxnSpPr>
          <p:cNvPr id="10" name="直接箭头连接符 9"/>
          <p:cNvCxnSpPr/>
          <p:nvPr/>
        </p:nvCxnSpPr>
        <p:spPr>
          <a:xfrm>
            <a:off x="2711450" y="2908300"/>
            <a:ext cx="260985" cy="66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773420" y="1839595"/>
            <a:ext cx="1631315" cy="23622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15" name="矩形 14"/>
          <p:cNvSpPr/>
          <p:nvPr/>
        </p:nvSpPr>
        <p:spPr>
          <a:xfrm>
            <a:off x="5144135" y="2146935"/>
            <a:ext cx="850265" cy="2362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cxnSp>
        <p:nvCxnSpPr>
          <p:cNvPr id="17" name="肘形连接符 16"/>
          <p:cNvCxnSpPr>
            <a:endCxn id="14" idx="1"/>
          </p:cNvCxnSpPr>
          <p:nvPr/>
        </p:nvCxnSpPr>
        <p:spPr>
          <a:xfrm flipV="1">
            <a:off x="3968115" y="1957705"/>
            <a:ext cx="1805305" cy="669925"/>
          </a:xfrm>
          <a:prstGeom prst="bentConnector3">
            <a:avLst>
              <a:gd name="adj1" fmla="val 50018"/>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792595" y="2108835"/>
            <a:ext cx="2540000" cy="337185"/>
          </a:xfrm>
          <a:prstGeom prst="rect">
            <a:avLst/>
          </a:prstGeom>
          <a:noFill/>
        </p:spPr>
        <p:txBody>
          <a:bodyPr wrap="square" rtlCol="0" anchor="t">
            <a:spAutoFit/>
          </a:bodyPr>
          <a:p>
            <a:r>
              <a:rPr lang="zh-CN" sz="800">
                <a:solidFill>
                  <a:srgbClr val="401BC0"/>
                </a:solidFill>
                <a:latin typeface="+mj-ea"/>
                <a:ea typeface="+mj-ea"/>
                <a:sym typeface="+mn-ea"/>
              </a:rPr>
              <a:t>科室限用和人群限用显示库中该药品的限用数据。</a:t>
            </a:r>
            <a:endParaRPr lang="en-US" sz="800">
              <a:solidFill>
                <a:srgbClr val="401BC0"/>
              </a:solidFill>
              <a:latin typeface="+mj-ea"/>
              <a:ea typeface="+mj-ea"/>
              <a:cs typeface="Times New Roman" panose="02020603050405020304" charset="0"/>
              <a:sym typeface="+mn-ea"/>
            </a:endParaRPr>
          </a:p>
          <a:p>
            <a:endParaRPr lang="en-US" altLang="en-US" sz="800">
              <a:solidFill>
                <a:srgbClr val="401BC0"/>
              </a:solidFill>
              <a:latin typeface="+mj-ea"/>
              <a:ea typeface="+mj-ea"/>
              <a:cs typeface="Times New Roman" panose="02020603050405020304"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050925" y="408305"/>
            <a:ext cx="10527030" cy="5394325"/>
          </a:xfrm>
          <a:prstGeom prst="rect">
            <a:avLst/>
          </a:prstGeom>
        </p:spPr>
      </p:pic>
      <p:sp>
        <p:nvSpPr>
          <p:cNvPr id="23" name="文本框 22"/>
          <p:cNvSpPr txBox="1"/>
          <p:nvPr/>
        </p:nvSpPr>
        <p:spPr>
          <a:xfrm>
            <a:off x="1657985" y="5891530"/>
            <a:ext cx="8564880" cy="398780"/>
          </a:xfrm>
          <a:prstGeom prst="rect">
            <a:avLst/>
          </a:prstGeom>
          <a:solidFill>
            <a:srgbClr val="C00000"/>
          </a:solidFill>
        </p:spPr>
        <p:txBody>
          <a:bodyPr wrap="none" rtlCol="0">
            <a:spAutoFit/>
          </a:bodyPr>
          <a:p>
            <a:r>
              <a:rPr lang="zh-CN" sz="2000" b="1">
                <a:solidFill>
                  <a:schemeClr val="bg1"/>
                </a:solidFill>
              </a:rPr>
              <a:t>勾选或取消任意一个勾， 都要出现提示框，只有</a:t>
            </a:r>
            <a:r>
              <a:rPr lang="en-US" altLang="zh-CN" sz="2000" b="1">
                <a:solidFill>
                  <a:schemeClr val="bg1"/>
                </a:solidFill>
              </a:rPr>
              <a:t>admin</a:t>
            </a:r>
            <a:r>
              <a:rPr lang="zh-CN" altLang="en-US" sz="2000" b="1">
                <a:solidFill>
                  <a:schemeClr val="bg1"/>
                </a:solidFill>
              </a:rPr>
              <a:t>和药师才有权限修改</a:t>
            </a:r>
            <a:endParaRPr lang="zh-CN" altLang="en-US" sz="2000" b="1">
              <a:solidFill>
                <a:schemeClr val="bg1"/>
              </a:solidFill>
            </a:endParaRPr>
          </a:p>
        </p:txBody>
      </p:sp>
      <p:sp>
        <p:nvSpPr>
          <p:cNvPr id="21" name="矩形 20"/>
          <p:cNvSpPr/>
          <p:nvPr/>
        </p:nvSpPr>
        <p:spPr>
          <a:xfrm>
            <a:off x="9412605" y="2068830"/>
            <a:ext cx="220345" cy="68643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22" name="矩形 21"/>
          <p:cNvSpPr/>
          <p:nvPr/>
        </p:nvSpPr>
        <p:spPr>
          <a:xfrm>
            <a:off x="8936990" y="2068830"/>
            <a:ext cx="161290" cy="68643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24" name="矩形 23"/>
          <p:cNvSpPr/>
          <p:nvPr/>
        </p:nvSpPr>
        <p:spPr>
          <a:xfrm>
            <a:off x="8150225" y="2068830"/>
            <a:ext cx="220345" cy="68643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j-ea"/>
              <a:ea typeface="+mj-ea"/>
            </a:endParaRPr>
          </a:p>
        </p:txBody>
      </p:sp>
      <p:sp>
        <p:nvSpPr>
          <p:cNvPr id="25" name="文本框 24"/>
          <p:cNvSpPr txBox="1"/>
          <p:nvPr/>
        </p:nvSpPr>
        <p:spPr>
          <a:xfrm>
            <a:off x="7670165" y="3110230"/>
            <a:ext cx="3347085" cy="988695"/>
          </a:xfrm>
          <a:prstGeom prst="rect">
            <a:avLst/>
          </a:prstGeom>
          <a:solidFill>
            <a:schemeClr val="bg1"/>
          </a:solidFill>
        </p:spPr>
        <p:txBody>
          <a:bodyPr wrap="square" rtlCol="0" anchor="t">
            <a:spAutoFit/>
          </a:bodyPr>
          <a:p>
            <a:pPr algn="l"/>
            <a:r>
              <a:rPr lang="en-US" altLang="zh-CN" baseline="30000">
                <a:solidFill>
                  <a:schemeClr val="accent2"/>
                </a:solidFill>
                <a:latin typeface="+mj-ea"/>
                <a:ea typeface="+mj-ea"/>
                <a:sym typeface="+mn-ea"/>
              </a:rPr>
              <a:t>1.</a:t>
            </a:r>
            <a:r>
              <a:rPr lang="zh-CN" baseline="30000">
                <a:solidFill>
                  <a:schemeClr val="accent2"/>
                </a:solidFill>
                <a:latin typeface="+mj-ea"/>
                <a:ea typeface="+mj-ea"/>
                <a:sym typeface="+mn-ea"/>
              </a:rPr>
              <a:t>选中的科室即为限用用药人群，当未保存要跳转页面时，</a:t>
            </a:r>
            <a:endParaRPr lang="zh-CN" baseline="30000">
              <a:solidFill>
                <a:schemeClr val="accent2"/>
              </a:solidFill>
              <a:latin typeface="+mj-ea"/>
              <a:ea typeface="+mj-ea"/>
              <a:sym typeface="+mn-ea"/>
            </a:endParaRPr>
          </a:p>
          <a:p>
            <a:pPr algn="l"/>
            <a:r>
              <a:rPr lang="zh-CN" baseline="30000">
                <a:solidFill>
                  <a:schemeClr val="accent2"/>
                </a:solidFill>
                <a:latin typeface="+mj-ea"/>
                <a:ea typeface="+mj-ea"/>
                <a:sym typeface="+mn-ea"/>
              </a:rPr>
              <a:t>跳出弹出框</a:t>
            </a:r>
            <a:r>
              <a:rPr lang="zh-CN" sz="1000" b="1">
                <a:latin typeface="+mj-ea"/>
                <a:ea typeface="+mj-ea"/>
                <a:sym typeface="+mn-ea"/>
              </a:rPr>
              <a:t>（当前页面未保存是否，确定离开？）</a:t>
            </a:r>
            <a:endParaRPr lang="zh-CN" sz="1000" b="1">
              <a:latin typeface="+mj-ea"/>
              <a:ea typeface="+mj-ea"/>
              <a:sym typeface="+mn-ea"/>
            </a:endParaRPr>
          </a:p>
          <a:p>
            <a:pPr algn="l"/>
            <a:endParaRPr lang="zh-CN" baseline="30000">
              <a:solidFill>
                <a:schemeClr val="accent2"/>
              </a:solidFill>
              <a:latin typeface="+mj-ea"/>
              <a:ea typeface="+mj-ea"/>
              <a:sym typeface="+mn-ea"/>
            </a:endParaRPr>
          </a:p>
          <a:p>
            <a:pPr algn="l"/>
            <a:r>
              <a:rPr lang="en-US" altLang="zh-CN" baseline="30000">
                <a:solidFill>
                  <a:schemeClr val="accent2"/>
                </a:solidFill>
                <a:latin typeface="+mj-ea"/>
                <a:ea typeface="+mj-ea"/>
                <a:sym typeface="+mn-ea"/>
              </a:rPr>
              <a:t>2. </a:t>
            </a:r>
            <a:r>
              <a:rPr lang="zh-CN" altLang="en-US" baseline="30000">
                <a:solidFill>
                  <a:schemeClr val="accent2"/>
                </a:solidFill>
                <a:latin typeface="+mj-ea"/>
                <a:ea typeface="+mj-ea"/>
                <a:sym typeface="+mn-ea"/>
              </a:rPr>
              <a:t>取消    保存</a:t>
            </a:r>
            <a:endParaRPr lang="zh-CN" altLang="en-US" baseline="30000">
              <a:solidFill>
                <a:schemeClr val="accent2"/>
              </a:solidFill>
              <a:latin typeface="+mj-ea"/>
              <a:ea typeface="+mj-ea"/>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56995" y="-909320"/>
            <a:ext cx="14906625" cy="8677275"/>
          </a:xfrm>
          <a:prstGeom prst="rect">
            <a:avLst/>
          </a:prstGeom>
        </p:spPr>
      </p:pic>
      <p:sp>
        <p:nvSpPr>
          <p:cNvPr id="23" name="文本框 22"/>
          <p:cNvSpPr txBox="1"/>
          <p:nvPr/>
        </p:nvSpPr>
        <p:spPr>
          <a:xfrm>
            <a:off x="1657985" y="5891530"/>
            <a:ext cx="10138410" cy="706755"/>
          </a:xfrm>
          <a:prstGeom prst="rect">
            <a:avLst/>
          </a:prstGeom>
          <a:solidFill>
            <a:srgbClr val="C00000"/>
          </a:solidFill>
        </p:spPr>
        <p:txBody>
          <a:bodyPr wrap="none" rtlCol="0">
            <a:spAutoFit/>
          </a:bodyPr>
          <a:p>
            <a:r>
              <a:rPr lang="zh-CN" sz="2000" b="1">
                <a:solidFill>
                  <a:schemeClr val="bg1"/>
                </a:solidFill>
              </a:rPr>
              <a:t>当勾选后未保存，点击限用人群或其它任意一个界面，提示当前未保存，是否确定要离开</a:t>
            </a:r>
            <a:endParaRPr lang="zh-CN" sz="2000" b="1">
              <a:solidFill>
                <a:schemeClr val="bg1"/>
              </a:solidFill>
            </a:endParaRPr>
          </a:p>
          <a:p>
            <a:r>
              <a:rPr lang="zh-CN" altLang="en-US" sz="2000" b="1">
                <a:solidFill>
                  <a:schemeClr val="bg1"/>
                </a:solidFill>
              </a:rPr>
              <a:t>但再次进入此药品的时候，保存时的数据还是显示的，如若发生更改，再次进行提示</a:t>
            </a:r>
            <a:endParaRPr lang="zh-CN" altLang="en-US" sz="2000" b="1">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药物配伍管理"/>
          <p:cNvPicPr>
            <a:picLocks noChangeAspect="1"/>
          </p:cNvPicPr>
          <p:nvPr/>
        </p:nvPicPr>
        <p:blipFill>
          <a:blip r:embed="rId1"/>
          <a:stretch>
            <a:fillRect/>
          </a:stretch>
        </p:blipFill>
        <p:spPr>
          <a:xfrm>
            <a:off x="946150" y="289560"/>
            <a:ext cx="10058400" cy="60083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81965" y="197485"/>
            <a:ext cx="11634470" cy="6462395"/>
          </a:xfrm>
          <a:prstGeom prst="rect">
            <a:avLst/>
          </a:prstGeom>
          <a:noFill/>
        </p:spPr>
        <p:txBody>
          <a:bodyPr wrap="none" rtlCol="0" anchor="t">
            <a:spAutoFit/>
          </a:bodyPr>
          <a:p>
            <a:pPr indent="0">
              <a:lnSpc>
                <a:spcPct val="150000"/>
              </a:lnSpc>
            </a:pPr>
            <a:r>
              <a:rPr lang="en-US" sz="1200">
                <a:solidFill>
                  <a:srgbClr val="FF0000"/>
                </a:solidFill>
                <a:latin typeface="Calibri" panose="020F0502020204030204" charset="0"/>
                <a:ea typeface="宋体" panose="02010600030101010101" pitchFamily="2" charset="-122"/>
                <a:cs typeface="Times New Roman" panose="02020603050405020304" charset="0"/>
                <a:sym typeface="+mn-ea"/>
              </a:rPr>
              <a:t>00011</a:t>
            </a:r>
            <a:r>
              <a:rPr lang="zh-CN" sz="1200">
                <a:solidFill>
                  <a:srgbClr val="FF0000"/>
                </a:solidFill>
                <a:latin typeface="Calibri" panose="020F0502020204030204" charset="0"/>
                <a:ea typeface="宋体" panose="02010600030101010101" pitchFamily="2" charset="-122"/>
                <a:sym typeface="+mn-ea"/>
              </a:rPr>
              <a:t>重复用药：处方中西药或中成药有</a:t>
            </a:r>
            <a:r>
              <a:rPr lang="en-US" sz="1200">
                <a:solidFill>
                  <a:srgbClr val="FF0000"/>
                </a:solidFill>
                <a:latin typeface="Calibri" panose="020F0502020204030204" charset="0"/>
                <a:ea typeface="宋体" panose="02010600030101010101" pitchFamily="2" charset="-122"/>
                <a:sym typeface="+mn-ea"/>
              </a:rPr>
              <a:t>X</a:t>
            </a:r>
            <a:r>
              <a:rPr lang="zh-CN" sz="1200">
                <a:solidFill>
                  <a:srgbClr val="FF0000"/>
                </a:solidFill>
                <a:latin typeface="Calibri" panose="020F0502020204030204" charset="0"/>
                <a:ea typeface="宋体" panose="02010600030101010101" pitchFamily="2" charset="-122"/>
                <a:sym typeface="+mn-ea"/>
              </a:rPr>
              <a:t>种属于同一大类❶。（</a:t>
            </a:r>
            <a:r>
              <a:rPr lang="en-US" sz="1200">
                <a:solidFill>
                  <a:srgbClr val="FF0000"/>
                </a:solidFill>
                <a:latin typeface="Calibri" panose="020F0502020204030204" charset="0"/>
                <a:ea typeface="宋体" panose="02010600030101010101" pitchFamily="2" charset="-122"/>
                <a:sym typeface="+mn-ea"/>
              </a:rPr>
              <a:t>X</a:t>
            </a:r>
            <a:r>
              <a:rPr lang="zh-CN" sz="1200">
                <a:solidFill>
                  <a:srgbClr val="FF0000"/>
                </a:solidFill>
                <a:latin typeface="Calibri" panose="020F0502020204030204" charset="0"/>
                <a:ea typeface="宋体" panose="02010600030101010101" pitchFamily="2" charset="-122"/>
                <a:sym typeface="+mn-ea"/>
              </a:rPr>
              <a:t>为系统设置中“处方内西药或中成药最大种类数”）</a:t>
            </a:r>
            <a:endParaRPr lang="en-US" sz="1200">
              <a:solidFill>
                <a:srgbClr val="FF0000"/>
              </a:solidFill>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latin typeface="Calibri" panose="020F0502020204030204" charset="0"/>
                <a:ea typeface="宋体" panose="02010600030101010101" pitchFamily="2" charset="-122"/>
                <a:cs typeface="Times New Roman" panose="02020603050405020304" charset="0"/>
                <a:sym typeface="+mn-ea"/>
              </a:rPr>
              <a:t>00012</a:t>
            </a:r>
            <a:r>
              <a:rPr lang="zh-CN" sz="1200">
                <a:latin typeface="Calibri" panose="020F0502020204030204" charset="0"/>
                <a:ea typeface="宋体" panose="02010600030101010101" pitchFamily="2" charset="-122"/>
                <a:sym typeface="+mn-ea"/>
              </a:rPr>
              <a:t>每次剂量超最大推荐量：处方中每次的剂量超过药品最大推荐量时</a:t>
            </a:r>
            <a:endParaRPr lang="en-US" sz="1200">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solidFill>
                  <a:srgbClr val="FF0000"/>
                </a:solidFill>
                <a:latin typeface="Calibri" panose="020F0502020204030204" charset="0"/>
                <a:ea typeface="宋体" panose="02010600030101010101" pitchFamily="2" charset="-122"/>
                <a:cs typeface="Times New Roman" panose="02020603050405020304" charset="0"/>
                <a:sym typeface="+mn-ea"/>
              </a:rPr>
              <a:t>00013</a:t>
            </a:r>
            <a:r>
              <a:rPr lang="zh-CN" sz="1200">
                <a:solidFill>
                  <a:srgbClr val="FF0000"/>
                </a:solidFill>
                <a:latin typeface="Calibri" panose="020F0502020204030204" charset="0"/>
                <a:ea typeface="宋体" panose="02010600030101010101" pitchFamily="2" charset="-122"/>
                <a:sym typeface="+mn-ea"/>
              </a:rPr>
              <a:t>每次剂量超</a:t>
            </a:r>
            <a:r>
              <a:rPr lang="en-US" sz="1200">
                <a:solidFill>
                  <a:srgbClr val="FF0000"/>
                </a:solidFill>
                <a:latin typeface="Calibri" panose="020F0502020204030204" charset="0"/>
                <a:ea typeface="宋体" panose="02010600030101010101" pitchFamily="2" charset="-122"/>
                <a:sym typeface="+mn-ea"/>
              </a:rPr>
              <a:t>2</a:t>
            </a:r>
            <a:r>
              <a:rPr lang="zh-CN" sz="1200">
                <a:solidFill>
                  <a:srgbClr val="FF0000"/>
                </a:solidFill>
                <a:latin typeface="Calibri" panose="020F0502020204030204" charset="0"/>
                <a:ea typeface="宋体" panose="02010600030101010101" pitchFamily="2" charset="-122"/>
                <a:sym typeface="+mn-ea"/>
              </a:rPr>
              <a:t>倍最大推荐量：当处方中每次用量超过药品推荐每次使用量的</a:t>
            </a:r>
            <a:r>
              <a:rPr lang="en-US" sz="1200">
                <a:solidFill>
                  <a:srgbClr val="FF0000"/>
                </a:solidFill>
                <a:latin typeface="Calibri" panose="020F0502020204030204" charset="0"/>
                <a:ea typeface="宋体" panose="02010600030101010101" pitchFamily="2" charset="-122"/>
                <a:sym typeface="+mn-ea"/>
              </a:rPr>
              <a:t>2</a:t>
            </a:r>
            <a:r>
              <a:rPr lang="zh-CN" sz="1200">
                <a:solidFill>
                  <a:srgbClr val="FF0000"/>
                </a:solidFill>
                <a:latin typeface="Calibri" panose="020F0502020204030204" charset="0"/>
                <a:ea typeface="宋体" panose="02010600030101010101" pitchFamily="2" charset="-122"/>
                <a:sym typeface="+mn-ea"/>
              </a:rPr>
              <a:t>倍时。</a:t>
            </a:r>
            <a:endParaRPr lang="en-US" sz="1200">
              <a:solidFill>
                <a:srgbClr val="FF0000"/>
              </a:solidFill>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latin typeface="Calibri" panose="020F0502020204030204" charset="0"/>
                <a:ea typeface="宋体" panose="02010600030101010101" pitchFamily="2" charset="-122"/>
                <a:cs typeface="Times New Roman" panose="02020603050405020304" charset="0"/>
                <a:sym typeface="+mn-ea"/>
              </a:rPr>
              <a:t>00014</a:t>
            </a:r>
            <a:r>
              <a:rPr lang="zh-CN" sz="1200">
                <a:latin typeface="Calibri" panose="020F0502020204030204" charset="0"/>
                <a:ea typeface="宋体" panose="02010600030101010101" pitchFamily="2" charset="-122"/>
                <a:sym typeface="+mn-ea"/>
              </a:rPr>
              <a:t>每次剂量超极量：处方中每次的剂量超过药品可用极量时。</a:t>
            </a:r>
            <a:endParaRPr lang="en-US" sz="1200">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solidFill>
                  <a:srgbClr val="FF0000"/>
                </a:solidFill>
                <a:latin typeface="Calibri" panose="020F0502020204030204" charset="0"/>
                <a:ea typeface="宋体" panose="02010600030101010101" pitchFamily="2" charset="-122"/>
                <a:cs typeface="Times New Roman" panose="02020603050405020304" charset="0"/>
                <a:sym typeface="+mn-ea"/>
              </a:rPr>
              <a:t>00015</a:t>
            </a:r>
            <a:r>
              <a:rPr lang="zh-CN" sz="1200">
                <a:solidFill>
                  <a:srgbClr val="FF0000"/>
                </a:solidFill>
                <a:latin typeface="Calibri" panose="020F0502020204030204" charset="0"/>
                <a:ea typeface="宋体" panose="02010600030101010101" pitchFamily="2" charset="-122"/>
                <a:sym typeface="+mn-ea"/>
              </a:rPr>
              <a:t>每日剂量超最大推荐量：处方中每日的剂量超过药品最大推荐量时</a:t>
            </a:r>
            <a:endParaRPr lang="en-US" sz="1200">
              <a:solidFill>
                <a:srgbClr val="FF0000"/>
              </a:solidFill>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latin typeface="Calibri" panose="020F0502020204030204" charset="0"/>
                <a:ea typeface="宋体" panose="02010600030101010101" pitchFamily="2" charset="-122"/>
                <a:cs typeface="Times New Roman" panose="02020603050405020304" charset="0"/>
                <a:sym typeface="+mn-ea"/>
              </a:rPr>
              <a:t>00016</a:t>
            </a:r>
            <a:r>
              <a:rPr lang="zh-CN" sz="1200">
                <a:latin typeface="Calibri" panose="020F0502020204030204" charset="0"/>
                <a:ea typeface="宋体" panose="02010600030101010101" pitchFamily="2" charset="-122"/>
                <a:sym typeface="+mn-ea"/>
              </a:rPr>
              <a:t>每日剂量超</a:t>
            </a:r>
            <a:r>
              <a:rPr lang="en-US" sz="1200">
                <a:latin typeface="Calibri" panose="020F0502020204030204" charset="0"/>
                <a:ea typeface="宋体" panose="02010600030101010101" pitchFamily="2" charset="-122"/>
                <a:sym typeface="+mn-ea"/>
              </a:rPr>
              <a:t>2</a:t>
            </a:r>
            <a:r>
              <a:rPr lang="zh-CN" sz="1200">
                <a:latin typeface="Calibri" panose="020F0502020204030204" charset="0"/>
                <a:ea typeface="宋体" panose="02010600030101010101" pitchFamily="2" charset="-122"/>
                <a:sym typeface="+mn-ea"/>
              </a:rPr>
              <a:t>倍最大推荐量：当处方中每日用量超过药品推荐每日使用量的</a:t>
            </a:r>
            <a:r>
              <a:rPr lang="en-US" sz="1200">
                <a:latin typeface="Calibri" panose="020F0502020204030204" charset="0"/>
                <a:ea typeface="宋体" panose="02010600030101010101" pitchFamily="2" charset="-122"/>
                <a:sym typeface="+mn-ea"/>
              </a:rPr>
              <a:t>2</a:t>
            </a:r>
            <a:r>
              <a:rPr lang="zh-CN" sz="1200">
                <a:latin typeface="Calibri" panose="020F0502020204030204" charset="0"/>
                <a:ea typeface="宋体" panose="02010600030101010101" pitchFamily="2" charset="-122"/>
                <a:sym typeface="+mn-ea"/>
              </a:rPr>
              <a:t>倍时。</a:t>
            </a:r>
            <a:endParaRPr lang="en-US" sz="1200">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solidFill>
                  <a:srgbClr val="FF0000"/>
                </a:solidFill>
                <a:latin typeface="Calibri" panose="020F0502020204030204" charset="0"/>
                <a:ea typeface="宋体" panose="02010600030101010101" pitchFamily="2" charset="-122"/>
                <a:cs typeface="Times New Roman" panose="02020603050405020304" charset="0"/>
                <a:sym typeface="+mn-ea"/>
              </a:rPr>
              <a:t>00017</a:t>
            </a:r>
            <a:r>
              <a:rPr lang="zh-CN" sz="1200">
                <a:solidFill>
                  <a:srgbClr val="FF0000"/>
                </a:solidFill>
                <a:latin typeface="Calibri" panose="020F0502020204030204" charset="0"/>
                <a:ea typeface="宋体" panose="02010600030101010101" pitchFamily="2" charset="-122"/>
                <a:sym typeface="+mn-ea"/>
              </a:rPr>
              <a:t>每日剂量超极量：处方中每日的剂量超过药品可用极量时。</a:t>
            </a:r>
            <a:endParaRPr lang="en-US" sz="1200">
              <a:solidFill>
                <a:srgbClr val="FF0000"/>
              </a:solidFill>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latin typeface="Calibri" panose="020F0502020204030204" charset="0"/>
                <a:ea typeface="宋体" panose="02010600030101010101" pitchFamily="2" charset="-122"/>
                <a:cs typeface="Times New Roman" panose="02020603050405020304" charset="0"/>
                <a:sym typeface="+mn-ea"/>
              </a:rPr>
              <a:t>00018</a:t>
            </a:r>
            <a:r>
              <a:rPr lang="zh-CN" sz="1200">
                <a:latin typeface="Calibri" panose="020F0502020204030204" charset="0"/>
                <a:ea typeface="宋体" panose="02010600030101010101" pitchFamily="2" charset="-122"/>
                <a:sym typeface="+mn-ea"/>
              </a:rPr>
              <a:t>疗程总剂量异常：连续使用药物超出限制用量</a:t>
            </a:r>
            <a:endParaRPr lang="en-US" sz="1200">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solidFill>
                  <a:srgbClr val="FF0000"/>
                </a:solidFill>
                <a:latin typeface="Calibri" panose="020F0502020204030204" charset="0"/>
                <a:ea typeface="宋体" panose="02010600030101010101" pitchFamily="2" charset="-122"/>
                <a:cs typeface="Times New Roman" panose="02020603050405020304" charset="0"/>
                <a:sym typeface="+mn-ea"/>
              </a:rPr>
              <a:t>00019</a:t>
            </a:r>
            <a:r>
              <a:rPr lang="zh-CN" sz="1200">
                <a:solidFill>
                  <a:srgbClr val="FF0000"/>
                </a:solidFill>
                <a:latin typeface="Calibri" panose="020F0502020204030204" charset="0"/>
                <a:ea typeface="宋体" panose="02010600030101010101" pitchFamily="2" charset="-122"/>
                <a:sym typeface="+mn-ea"/>
              </a:rPr>
              <a:t>超多日用量异常：急诊处方中所开药物量不得超过</a:t>
            </a:r>
            <a:r>
              <a:rPr lang="en-US" sz="1200">
                <a:solidFill>
                  <a:srgbClr val="FF0000"/>
                </a:solidFill>
                <a:latin typeface="Calibri" panose="020F0502020204030204" charset="0"/>
                <a:ea typeface="宋体" panose="02010600030101010101" pitchFamily="2" charset="-122"/>
                <a:sym typeface="+mn-ea"/>
              </a:rPr>
              <a:t>x</a:t>
            </a:r>
            <a:r>
              <a:rPr lang="zh-CN" sz="1200">
                <a:solidFill>
                  <a:srgbClr val="FF0000"/>
                </a:solidFill>
                <a:latin typeface="Calibri" panose="020F0502020204030204" charset="0"/>
                <a:ea typeface="宋体" panose="02010600030101010101" pitchFamily="2" charset="-122"/>
                <a:sym typeface="+mn-ea"/>
              </a:rPr>
              <a:t>天，一般门诊处方中所开药物量不得超过</a:t>
            </a:r>
            <a:r>
              <a:rPr lang="en-US" sz="1200">
                <a:solidFill>
                  <a:srgbClr val="FF0000"/>
                </a:solidFill>
                <a:latin typeface="Calibri" panose="020F0502020204030204" charset="0"/>
                <a:ea typeface="宋体" panose="02010600030101010101" pitchFamily="2" charset="-122"/>
                <a:sym typeface="+mn-ea"/>
              </a:rPr>
              <a:t>Y</a:t>
            </a:r>
            <a:r>
              <a:rPr lang="zh-CN" sz="1200">
                <a:solidFill>
                  <a:srgbClr val="FF0000"/>
                </a:solidFill>
                <a:latin typeface="Calibri" panose="020F0502020204030204" charset="0"/>
                <a:ea typeface="宋体" panose="02010600030101010101" pitchFamily="2" charset="-122"/>
                <a:sym typeface="+mn-ea"/>
              </a:rPr>
              <a:t>天。处方中抗生素的药物量不得超过</a:t>
            </a:r>
            <a:r>
              <a:rPr lang="en-US" sz="1200">
                <a:solidFill>
                  <a:srgbClr val="FF0000"/>
                </a:solidFill>
                <a:latin typeface="Calibri" panose="020F0502020204030204" charset="0"/>
                <a:ea typeface="宋体" panose="02010600030101010101" pitchFamily="2" charset="-122"/>
                <a:sym typeface="+mn-ea"/>
              </a:rPr>
              <a:t>z</a:t>
            </a:r>
            <a:r>
              <a:rPr lang="zh-CN" sz="1200">
                <a:solidFill>
                  <a:srgbClr val="FF0000"/>
                </a:solidFill>
                <a:latin typeface="Calibri" panose="020F0502020204030204" charset="0"/>
                <a:ea typeface="宋体" panose="02010600030101010101" pitchFamily="2" charset="-122"/>
                <a:sym typeface="+mn-ea"/>
              </a:rPr>
              <a:t>天（</a:t>
            </a:r>
            <a:r>
              <a:rPr lang="en-US" sz="1200">
                <a:solidFill>
                  <a:srgbClr val="FF0000"/>
                </a:solidFill>
                <a:latin typeface="Calibri" panose="020F0502020204030204" charset="0"/>
                <a:ea typeface="宋体" panose="02010600030101010101" pitchFamily="2" charset="-122"/>
                <a:sym typeface="+mn-ea"/>
              </a:rPr>
              <a:t>x</a:t>
            </a:r>
            <a:r>
              <a:rPr lang="zh-CN" sz="1200">
                <a:solidFill>
                  <a:srgbClr val="FF0000"/>
                </a:solidFill>
                <a:latin typeface="Calibri" panose="020F0502020204030204" charset="0"/>
                <a:ea typeface="宋体" panose="02010600030101010101" pitchFamily="2" charset="-122"/>
                <a:sym typeface="+mn-ea"/>
              </a:rPr>
              <a:t>，</a:t>
            </a:r>
            <a:r>
              <a:rPr lang="en-US" sz="1200">
                <a:solidFill>
                  <a:srgbClr val="FF0000"/>
                </a:solidFill>
                <a:latin typeface="Calibri" panose="020F0502020204030204" charset="0"/>
                <a:ea typeface="宋体" panose="02010600030101010101" pitchFamily="2" charset="-122"/>
                <a:sym typeface="+mn-ea"/>
              </a:rPr>
              <a:t>y</a:t>
            </a:r>
            <a:r>
              <a:rPr lang="zh-CN" sz="1200">
                <a:solidFill>
                  <a:srgbClr val="FF0000"/>
                </a:solidFill>
                <a:latin typeface="Calibri" panose="020F0502020204030204" charset="0"/>
                <a:ea typeface="宋体" panose="02010600030101010101" pitchFamily="2" charset="-122"/>
                <a:sym typeface="+mn-ea"/>
              </a:rPr>
              <a:t>，</a:t>
            </a:r>
            <a:r>
              <a:rPr lang="en-US" sz="1200">
                <a:solidFill>
                  <a:srgbClr val="FF0000"/>
                </a:solidFill>
                <a:latin typeface="Calibri" panose="020F0502020204030204" charset="0"/>
                <a:ea typeface="宋体" panose="02010600030101010101" pitchFamily="2" charset="-122"/>
                <a:sym typeface="+mn-ea"/>
              </a:rPr>
              <a:t>z</a:t>
            </a:r>
            <a:r>
              <a:rPr lang="zh-CN" sz="1200">
                <a:solidFill>
                  <a:srgbClr val="FF0000"/>
                </a:solidFill>
                <a:latin typeface="Calibri" panose="020F0502020204030204" charset="0"/>
                <a:ea typeface="宋体" panose="02010600030101010101" pitchFamily="2" charset="-122"/>
                <a:sym typeface="+mn-ea"/>
              </a:rPr>
              <a:t>均在系统设置中设置）</a:t>
            </a:r>
            <a:endParaRPr lang="en-US" sz="1200">
              <a:solidFill>
                <a:srgbClr val="FF0000"/>
              </a:solidFill>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latin typeface="Calibri" panose="020F0502020204030204" charset="0"/>
                <a:ea typeface="宋体" panose="02010600030101010101" pitchFamily="2" charset="-122"/>
                <a:cs typeface="Times New Roman" panose="02020603050405020304" charset="0"/>
                <a:sym typeface="+mn-ea"/>
              </a:rPr>
              <a:t>00020</a:t>
            </a:r>
            <a:r>
              <a:rPr lang="zh-CN" sz="1200">
                <a:latin typeface="Calibri" panose="020F0502020204030204" charset="0"/>
                <a:ea typeface="宋体" panose="02010600030101010101" pitchFamily="2" charset="-122"/>
                <a:sym typeface="+mn-ea"/>
              </a:rPr>
              <a:t>科室用药超限制：处方中含有处方来源科室所限制使用的药物。所用规则来源于数据维护中规则管理的“药品属性和通用规则管理”功能。</a:t>
            </a:r>
            <a:endParaRPr lang="en-US" sz="1200">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solidFill>
                  <a:srgbClr val="FF0000"/>
                </a:solidFill>
                <a:latin typeface="Calibri" panose="020F0502020204030204" charset="0"/>
                <a:ea typeface="宋体" panose="02010600030101010101" pitchFamily="2" charset="-122"/>
                <a:cs typeface="Times New Roman" panose="02020603050405020304" charset="0"/>
                <a:sym typeface="+mn-ea"/>
              </a:rPr>
              <a:t>00021</a:t>
            </a:r>
            <a:r>
              <a:rPr lang="zh-CN" sz="1200">
                <a:solidFill>
                  <a:srgbClr val="FF0000"/>
                </a:solidFill>
                <a:latin typeface="Calibri" panose="020F0502020204030204" charset="0"/>
                <a:ea typeface="宋体" panose="02010600030101010101" pitchFamily="2" charset="-122"/>
                <a:sym typeface="+mn-ea"/>
              </a:rPr>
              <a:t>儿童患者禁用：处方中含有药物禁止儿童使用。所用规则来源于数据维护中规则管理的“药品属性和通用规则管理”功能。</a:t>
            </a:r>
            <a:endParaRPr lang="en-US" sz="1200">
              <a:solidFill>
                <a:srgbClr val="FF0000"/>
              </a:solidFill>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latin typeface="Calibri" panose="020F0502020204030204" charset="0"/>
                <a:ea typeface="宋体" panose="02010600030101010101" pitchFamily="2" charset="-122"/>
                <a:cs typeface="Times New Roman" panose="02020603050405020304" charset="0"/>
                <a:sym typeface="+mn-ea"/>
              </a:rPr>
              <a:t>00022</a:t>
            </a:r>
            <a:r>
              <a:rPr lang="zh-CN" sz="1200">
                <a:latin typeface="Calibri" panose="020F0502020204030204" charset="0"/>
                <a:ea typeface="宋体" panose="02010600030101010101" pitchFamily="2" charset="-122"/>
                <a:sym typeface="+mn-ea"/>
              </a:rPr>
              <a:t>成人患者禁用：处方中含有药物禁止成人使用。所用规则来源于数据维护中规则管理的“药品属性和通用规则管理”功能。</a:t>
            </a:r>
            <a:endParaRPr lang="en-US" sz="1200">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solidFill>
                  <a:srgbClr val="FF0000"/>
                </a:solidFill>
                <a:latin typeface="Calibri" panose="020F0502020204030204" charset="0"/>
                <a:ea typeface="宋体" panose="02010600030101010101" pitchFamily="2" charset="-122"/>
                <a:cs typeface="Times New Roman" panose="02020603050405020304" charset="0"/>
                <a:sym typeface="+mn-ea"/>
              </a:rPr>
              <a:t>00023</a:t>
            </a:r>
            <a:r>
              <a:rPr lang="zh-CN" sz="1200">
                <a:solidFill>
                  <a:srgbClr val="FF0000"/>
                </a:solidFill>
                <a:latin typeface="Calibri" panose="020F0502020204030204" charset="0"/>
                <a:ea typeface="宋体" panose="02010600030101010101" pitchFamily="2" charset="-122"/>
                <a:sym typeface="+mn-ea"/>
              </a:rPr>
              <a:t>老年人患者禁用：处方中含有药物禁止老年人使用。所用规则来源于数据维护中规则管理的“药品属性和通用规则管理”功能。</a:t>
            </a:r>
            <a:endParaRPr lang="en-US" sz="1200">
              <a:solidFill>
                <a:srgbClr val="FF0000"/>
              </a:solidFill>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latin typeface="Calibri" panose="020F0502020204030204" charset="0"/>
                <a:ea typeface="宋体" panose="02010600030101010101" pitchFamily="2" charset="-122"/>
                <a:cs typeface="Times New Roman" panose="02020603050405020304" charset="0"/>
                <a:sym typeface="+mn-ea"/>
              </a:rPr>
              <a:t>00024</a:t>
            </a:r>
            <a:r>
              <a:rPr lang="zh-CN" sz="1200">
                <a:latin typeface="Calibri" panose="020F0502020204030204" charset="0"/>
                <a:ea typeface="宋体" panose="02010600030101010101" pitchFamily="2" charset="-122"/>
                <a:sym typeface="+mn-ea"/>
              </a:rPr>
              <a:t>孕妇患者禁用：处方中含有药物禁止孕妇使用。所用规则来源于数据维护中规则管理的“药品属性和通用规则管理”功能。</a:t>
            </a:r>
            <a:r>
              <a:rPr lang="en-US" sz="1200">
                <a:latin typeface="Calibri" panose="020F0502020204030204" charset="0"/>
                <a:ea typeface="宋体" panose="02010600030101010101" pitchFamily="2" charset="-122"/>
                <a:cs typeface="Times New Roman" panose="02020603050405020304" charset="0"/>
                <a:sym typeface="+mn-ea"/>
              </a:rPr>
              <a:t>00025</a:t>
            </a:r>
            <a:r>
              <a:rPr lang="zh-CN" sz="1200">
                <a:latin typeface="Calibri" panose="020F0502020204030204" charset="0"/>
                <a:ea typeface="宋体" panose="02010600030101010101" pitchFamily="2" charset="-122"/>
                <a:sym typeface="+mn-ea"/>
              </a:rPr>
              <a:t>哺乳期患者禁用：处方中含有药物禁止哺乳期患者使用。所用规则来源于数据维护中规则管理的“药品属性和通用规则管理”功能。</a:t>
            </a:r>
            <a:r>
              <a:rPr lang="en-US" sz="1200">
                <a:latin typeface="Calibri" panose="020F0502020204030204" charset="0"/>
                <a:ea typeface="宋体" panose="02010600030101010101" pitchFamily="2" charset="-122"/>
                <a:cs typeface="Times New Roman" panose="02020603050405020304" charset="0"/>
                <a:sym typeface="+mn-ea"/>
              </a:rPr>
              <a:t>00026</a:t>
            </a:r>
            <a:r>
              <a:rPr lang="zh-CN" sz="1200">
                <a:latin typeface="Calibri" panose="020F0502020204030204" charset="0"/>
                <a:ea typeface="宋体" panose="02010600030101010101" pitchFamily="2" charset="-122"/>
                <a:sym typeface="+mn-ea"/>
              </a:rPr>
              <a:t>性别限制：处方中含有药物禁止男</a:t>
            </a:r>
            <a:r>
              <a:rPr lang="en-US" sz="1200">
                <a:latin typeface="Calibri" panose="020F0502020204030204" charset="0"/>
                <a:ea typeface="宋体" panose="02010600030101010101" pitchFamily="2" charset="-122"/>
                <a:sym typeface="+mn-ea"/>
              </a:rPr>
              <a:t>/</a:t>
            </a:r>
            <a:r>
              <a:rPr lang="zh-CN" sz="1200">
                <a:latin typeface="Calibri" panose="020F0502020204030204" charset="0"/>
                <a:ea typeface="宋体" panose="02010600030101010101" pitchFamily="2" charset="-122"/>
                <a:sym typeface="+mn-ea"/>
              </a:rPr>
              <a:t>女性使用或限量使用。所用规则来源于数据维护中规则管理的“药品属性和通用规则管理”功能。</a:t>
            </a:r>
            <a:r>
              <a:rPr lang="en-US" sz="1200">
                <a:latin typeface="Calibri" panose="020F0502020204030204" charset="0"/>
                <a:ea typeface="宋体" panose="02010600030101010101" pitchFamily="2" charset="-122"/>
                <a:cs typeface="Times New Roman" panose="02020603050405020304" charset="0"/>
                <a:sym typeface="+mn-ea"/>
              </a:rPr>
              <a:t>00027</a:t>
            </a:r>
            <a:r>
              <a:rPr lang="zh-CN" sz="1200">
                <a:latin typeface="Calibri" panose="020F0502020204030204" charset="0"/>
                <a:ea typeface="宋体" panose="02010600030101010101" pitchFamily="2" charset="-122"/>
                <a:sym typeface="+mn-ea"/>
              </a:rPr>
              <a:t>配伍禁忌：处方中</a:t>
            </a:r>
            <a:r>
              <a:rPr lang="en-US" sz="1200">
                <a:latin typeface="Calibri" panose="020F0502020204030204" charset="0"/>
                <a:ea typeface="宋体" panose="02010600030101010101" pitchFamily="2" charset="-122"/>
                <a:sym typeface="+mn-ea"/>
              </a:rPr>
              <a:t>A</a:t>
            </a:r>
            <a:r>
              <a:rPr lang="zh-CN" sz="1200">
                <a:latin typeface="Calibri" panose="020F0502020204030204" charset="0"/>
                <a:ea typeface="宋体" panose="02010600030101010101" pitchFamily="2" charset="-122"/>
                <a:sym typeface="+mn-ea"/>
              </a:rPr>
              <a:t>和</a:t>
            </a:r>
            <a:r>
              <a:rPr lang="en-US" sz="1200">
                <a:latin typeface="Calibri" panose="020F0502020204030204" charset="0"/>
                <a:ea typeface="宋体" panose="02010600030101010101" pitchFamily="2" charset="-122"/>
                <a:sym typeface="+mn-ea"/>
              </a:rPr>
              <a:t>B</a:t>
            </a:r>
            <a:r>
              <a:rPr lang="zh-CN" sz="1200">
                <a:latin typeface="Calibri" panose="020F0502020204030204" charset="0"/>
                <a:ea typeface="宋体" panose="02010600030101010101" pitchFamily="2" charset="-122"/>
                <a:sym typeface="+mn-ea"/>
              </a:rPr>
              <a:t>药物一起使用会产生不良反应。所用规则来源于数据维护中规则管理的“药物配伍管理”功能。</a:t>
            </a:r>
            <a:r>
              <a:rPr lang="en-US" sz="1200">
                <a:latin typeface="Calibri" panose="020F0502020204030204" charset="0"/>
                <a:ea typeface="宋体" panose="02010600030101010101" pitchFamily="2" charset="-122"/>
                <a:cs typeface="Times New Roman" panose="02020603050405020304" charset="0"/>
                <a:sym typeface="+mn-ea"/>
              </a:rPr>
              <a:t>00028</a:t>
            </a:r>
            <a:r>
              <a:rPr lang="zh-CN" sz="1200">
                <a:latin typeface="Calibri" panose="020F0502020204030204" charset="0"/>
                <a:ea typeface="宋体" panose="02010600030101010101" pitchFamily="2" charset="-122"/>
                <a:sym typeface="+mn-ea"/>
              </a:rPr>
              <a:t>诊断与药品限用：处方内的诊断，禁止或不推荐患者使用处方内的药物所用规则来源于数据维护中规则管理的“诊断与药品限制”功能。注释：</a:t>
            </a:r>
            <a:r>
              <a:rPr lang="en-US" sz="1200">
                <a:latin typeface="Calibri" panose="020F0502020204030204" charset="0"/>
                <a:ea typeface="宋体" panose="02010600030101010101" pitchFamily="2" charset="-122"/>
                <a:cs typeface="Times New Roman" panose="02020603050405020304" charset="0"/>
                <a:sym typeface="+mn-ea"/>
              </a:rPr>
              <a:t>❶</a:t>
            </a:r>
            <a:r>
              <a:rPr lang="en-US" sz="1200">
                <a:latin typeface="Calibri" panose="020F0502020204030204" charset="0"/>
                <a:ea typeface="宋体" panose="02010600030101010101" pitchFamily="2" charset="-122"/>
                <a:sym typeface="+mn-ea"/>
              </a:rPr>
              <a:t>.</a:t>
            </a:r>
            <a:r>
              <a:rPr lang="zh-CN" sz="1200">
                <a:latin typeface="Calibri" panose="020F0502020204030204" charset="0"/>
                <a:ea typeface="宋体" panose="02010600030101010101" pitchFamily="2" charset="-122"/>
                <a:sym typeface="+mn-ea"/>
              </a:rPr>
              <a:t>药物的分类参考文件医院药品分类编码规则</a:t>
            </a:r>
            <a:r>
              <a:rPr lang="en-US" sz="1200">
                <a:latin typeface="Calibri" panose="020F0502020204030204" charset="0"/>
                <a:ea typeface="宋体" panose="02010600030101010101" pitchFamily="2" charset="-122"/>
                <a:cs typeface="Times New Roman" panose="02020603050405020304" charset="0"/>
                <a:sym typeface="+mn-ea"/>
              </a:rPr>
              <a:t>Step6</a:t>
            </a:r>
            <a:r>
              <a:rPr lang="zh-CN" sz="1200">
                <a:latin typeface="Calibri" panose="020F0502020204030204" charset="0"/>
                <a:ea typeface="宋体" panose="02010600030101010101" pitchFamily="2" charset="-122"/>
                <a:sym typeface="+mn-ea"/>
              </a:rPr>
              <a:t>：如遇警告和人工审核则将所有警告或人工审核的条目及相应判断原因返回给审方系统。</a:t>
            </a:r>
            <a:r>
              <a:rPr lang="en-US" sz="1200">
                <a:latin typeface="Calibri" panose="020F0502020204030204" charset="0"/>
                <a:ea typeface="宋体" panose="02010600030101010101" pitchFamily="2" charset="-122"/>
                <a:cs typeface="Times New Roman" panose="02020603050405020304" charset="0"/>
                <a:sym typeface="+mn-ea"/>
              </a:rPr>
              <a:t>Step7</a:t>
            </a:r>
            <a:r>
              <a:rPr lang="zh-CN" sz="1200">
                <a:latin typeface="Calibri" panose="020F0502020204030204" charset="0"/>
                <a:ea typeface="宋体" panose="02010600030101010101" pitchFamily="2" charset="-122"/>
                <a:sym typeface="+mn-ea"/>
              </a:rPr>
              <a:t>：如审方结果全部为通过则，返回“通过”给医院审方系统。</a:t>
            </a:r>
            <a:r>
              <a:rPr lang="en-US" sz="1200">
                <a:latin typeface="Calibri" panose="020F0502020204030204" charset="0"/>
                <a:ea typeface="宋体" panose="02010600030101010101" pitchFamily="2" charset="-122"/>
                <a:cs typeface="Times New Roman" panose="02020603050405020304" charset="0"/>
                <a:sym typeface="+mn-ea"/>
              </a:rPr>
              <a:t>Step8</a:t>
            </a:r>
            <a:r>
              <a:rPr lang="zh-CN" sz="1200">
                <a:latin typeface="Calibri" panose="020F0502020204030204" charset="0"/>
                <a:ea typeface="宋体" panose="02010600030101010101" pitchFamily="2" charset="-122"/>
                <a:sym typeface="+mn-ea"/>
              </a:rPr>
              <a:t>：患者缴费</a:t>
            </a:r>
            <a:endParaRPr lang="zh-CN" altLang="en-US"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63220" y="635000"/>
            <a:ext cx="8044815" cy="4809490"/>
          </a:xfrm>
          <a:prstGeom prst="rect">
            <a:avLst/>
          </a:prstGeom>
        </p:spPr>
      </p:pic>
      <p:sp>
        <p:nvSpPr>
          <p:cNvPr id="3" name="文本框 2"/>
          <p:cNvSpPr txBox="1"/>
          <p:nvPr/>
        </p:nvSpPr>
        <p:spPr>
          <a:xfrm>
            <a:off x="2149475" y="357505"/>
            <a:ext cx="2540000" cy="1014730"/>
          </a:xfrm>
          <a:prstGeom prst="rect">
            <a:avLst/>
          </a:prstGeom>
          <a:solidFill>
            <a:schemeClr val="bg1"/>
          </a:solidFill>
        </p:spPr>
        <p:txBody>
          <a:bodyPr wrap="square" rtlCol="0" anchor="t">
            <a:spAutoFit/>
          </a:bodyPr>
          <a:p>
            <a:r>
              <a:rPr lang="zh-CN" sz="1200">
                <a:solidFill>
                  <a:srgbClr val="401BC0"/>
                </a:solidFill>
                <a:latin typeface="+mj-ea"/>
                <a:ea typeface="+mj-ea"/>
                <a:cs typeface="+mj-ea"/>
                <a:sym typeface="+mn-ea"/>
              </a:rPr>
              <a:t>在药品列表查找（用户在输入框中</a:t>
            </a:r>
            <a:r>
              <a:rPr lang="zh-CN" sz="1200">
                <a:solidFill>
                  <a:srgbClr val="00B0F0"/>
                </a:solidFill>
                <a:latin typeface="+mj-ea"/>
                <a:ea typeface="+mj-ea"/>
                <a:cs typeface="+mj-ea"/>
                <a:sym typeface="+mn-ea"/>
              </a:rPr>
              <a:t>输入</a:t>
            </a:r>
            <a:r>
              <a:rPr lang="zh-CN" sz="1200">
                <a:solidFill>
                  <a:srgbClr val="401BC0"/>
                </a:solidFill>
                <a:latin typeface="+mj-ea"/>
                <a:ea typeface="+mj-ea"/>
                <a:cs typeface="+mj-ea"/>
                <a:sym typeface="+mn-ea"/>
              </a:rPr>
              <a:t>内容—</a:t>
            </a:r>
            <a:r>
              <a:rPr lang="en-US" sz="1200">
                <a:solidFill>
                  <a:srgbClr val="401BC0"/>
                </a:solidFill>
                <a:latin typeface="+mj-ea"/>
                <a:ea typeface="+mj-ea"/>
                <a:cs typeface="+mj-ea"/>
                <a:sym typeface="+mn-ea"/>
              </a:rPr>
              <a:t>&gt;</a:t>
            </a:r>
            <a:r>
              <a:rPr lang="zh-CN" sz="1200">
                <a:solidFill>
                  <a:srgbClr val="401BC0"/>
                </a:solidFill>
                <a:latin typeface="+mj-ea"/>
                <a:ea typeface="+mj-ea"/>
                <a:cs typeface="+mj-ea"/>
                <a:sym typeface="+mn-ea"/>
              </a:rPr>
              <a:t>模糊搜索显示备选列表—</a:t>
            </a:r>
            <a:r>
              <a:rPr lang="en-US" sz="1200">
                <a:solidFill>
                  <a:srgbClr val="401BC0"/>
                </a:solidFill>
                <a:latin typeface="+mj-ea"/>
                <a:ea typeface="+mj-ea"/>
                <a:cs typeface="+mj-ea"/>
                <a:sym typeface="+mn-ea"/>
              </a:rPr>
              <a:t>&gt;</a:t>
            </a:r>
            <a:r>
              <a:rPr lang="zh-CN" sz="1200">
                <a:solidFill>
                  <a:srgbClr val="401BC0"/>
                </a:solidFill>
                <a:latin typeface="+mj-ea"/>
                <a:ea typeface="+mj-ea"/>
                <a:cs typeface="+mj-ea"/>
                <a:sym typeface="+mn-ea"/>
              </a:rPr>
              <a:t>点选</a:t>
            </a:r>
            <a:r>
              <a:rPr lang="en-US" sz="1200">
                <a:solidFill>
                  <a:srgbClr val="401BC0"/>
                </a:solidFill>
                <a:latin typeface="+mj-ea"/>
                <a:ea typeface="+mj-ea"/>
                <a:cs typeface="+mj-ea"/>
                <a:sym typeface="+mn-ea"/>
              </a:rPr>
              <a:t>item</a:t>
            </a:r>
            <a:r>
              <a:rPr lang="zh-CN" sz="1200">
                <a:solidFill>
                  <a:srgbClr val="401BC0"/>
                </a:solidFill>
                <a:latin typeface="+mj-ea"/>
                <a:ea typeface="+mj-ea"/>
                <a:cs typeface="+mj-ea"/>
                <a:sym typeface="+mn-ea"/>
              </a:rPr>
              <a:t>定位选中药品）或直接在列表点选药品。</a:t>
            </a:r>
            <a:endParaRPr lang="en-US" sz="1200">
              <a:solidFill>
                <a:srgbClr val="401BC0"/>
              </a:solidFill>
              <a:latin typeface="+mj-ea"/>
              <a:ea typeface="+mj-ea"/>
              <a:cs typeface="+mj-ea"/>
              <a:sym typeface="+mn-ea"/>
            </a:endParaRPr>
          </a:p>
          <a:p>
            <a:endParaRPr lang="en-US" altLang="en-US" sz="1200">
              <a:solidFill>
                <a:srgbClr val="401BC0"/>
              </a:solidFill>
              <a:latin typeface="+mj-ea"/>
              <a:ea typeface="+mj-ea"/>
              <a:cs typeface="+mj-ea"/>
              <a:sym typeface="+mn-ea"/>
            </a:endParaRPr>
          </a:p>
        </p:txBody>
      </p:sp>
      <p:sp>
        <p:nvSpPr>
          <p:cNvPr id="4" name="矩形 3"/>
          <p:cNvSpPr/>
          <p:nvPr/>
        </p:nvSpPr>
        <p:spPr>
          <a:xfrm>
            <a:off x="2634615" y="1564005"/>
            <a:ext cx="13716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箭头连接符 4"/>
          <p:cNvCxnSpPr/>
          <p:nvPr/>
        </p:nvCxnSpPr>
        <p:spPr>
          <a:xfrm flipV="1">
            <a:off x="3672840" y="1125855"/>
            <a:ext cx="0" cy="41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939790" y="357505"/>
            <a:ext cx="2540000" cy="1014730"/>
          </a:xfrm>
          <a:prstGeom prst="rect">
            <a:avLst/>
          </a:prstGeom>
          <a:solidFill>
            <a:schemeClr val="bg1"/>
          </a:solidFill>
        </p:spPr>
        <p:txBody>
          <a:bodyPr wrap="square" rtlCol="0" anchor="t">
            <a:spAutoFit/>
          </a:bodyPr>
          <a:p>
            <a:r>
              <a:rPr lang="zh-CN" sz="1200">
                <a:solidFill>
                  <a:srgbClr val="FF0000"/>
                </a:solidFill>
                <a:latin typeface="Calibri" panose="020F0502020204030204" charset="0"/>
                <a:ea typeface="宋体" panose="02010600030101010101" pitchFamily="2" charset="-122"/>
                <a:sym typeface="+mn-ea"/>
              </a:rPr>
              <a:t>配伍禁忌模块的标题</a:t>
            </a:r>
            <a:r>
              <a:rPr lang="en-US" sz="1200">
                <a:solidFill>
                  <a:srgbClr val="FF0000"/>
                </a:solidFill>
                <a:latin typeface="Calibri" panose="020F0502020204030204" charset="0"/>
                <a:ea typeface="宋体" panose="02010600030101010101" pitchFamily="2" charset="-122"/>
                <a:sym typeface="+mn-ea"/>
              </a:rPr>
              <a:t>txtview</a:t>
            </a:r>
            <a:r>
              <a:rPr lang="zh-CN" sz="1200">
                <a:solidFill>
                  <a:srgbClr val="FF0000"/>
                </a:solidFill>
                <a:latin typeface="Calibri" panose="020F0502020204030204" charset="0"/>
                <a:ea typeface="宋体" panose="02010600030101010101" pitchFamily="2" charset="-122"/>
                <a:sym typeface="+mn-ea"/>
              </a:rPr>
              <a:t>显示已选药品名称，下方带入库中药品配伍禁忌药品列表、禁忌原因及出处、相应审方等级。</a:t>
            </a:r>
            <a:endParaRPr lang="en-US" sz="1200">
              <a:solidFill>
                <a:srgbClr val="FF0000"/>
              </a:solidFill>
              <a:latin typeface="Calibri" panose="020F0502020204030204" charset="0"/>
              <a:ea typeface="宋体" panose="02010600030101010101" pitchFamily="2" charset="-122"/>
              <a:cs typeface="Times New Roman" panose="02020603050405020304" charset="0"/>
              <a:sym typeface="+mn-ea"/>
            </a:endParaRPr>
          </a:p>
          <a:p>
            <a:endParaRPr lang="en-US" altLang="en-US" sz="1200">
              <a:solidFill>
                <a:srgbClr val="FF0000"/>
              </a:solidFill>
              <a:latin typeface="Calibri" panose="020F0502020204030204" charset="0"/>
              <a:ea typeface="宋体" panose="02010600030101010101" pitchFamily="2" charset="-122"/>
              <a:cs typeface="Times New Roman" panose="02020603050405020304" charset="0"/>
              <a:sym typeface="+mn-ea"/>
            </a:endParaRPr>
          </a:p>
        </p:txBody>
      </p:sp>
      <p:sp>
        <p:nvSpPr>
          <p:cNvPr id="8" name="矩形 7"/>
          <p:cNvSpPr/>
          <p:nvPr/>
        </p:nvSpPr>
        <p:spPr>
          <a:xfrm>
            <a:off x="7301865" y="2317750"/>
            <a:ext cx="133350" cy="6477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5939790" y="1584325"/>
            <a:ext cx="874395"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8408035" y="1372235"/>
            <a:ext cx="1964055" cy="1383665"/>
          </a:xfrm>
          <a:prstGeom prst="rect">
            <a:avLst/>
          </a:prstGeom>
          <a:noFill/>
        </p:spPr>
        <p:txBody>
          <a:bodyPr wrap="square" rtlCol="0" anchor="t">
            <a:spAutoFit/>
          </a:bodyPr>
          <a:p>
            <a:r>
              <a:rPr lang="zh-CN" sz="1200">
                <a:solidFill>
                  <a:srgbClr val="0070C0"/>
                </a:solidFill>
                <a:latin typeface="Calibri" panose="020F0502020204030204" charset="0"/>
                <a:ea typeface="宋体" panose="02010600030101010101" pitchFamily="2" charset="-122"/>
                <a:sym typeface="+mn-ea"/>
              </a:rPr>
              <a:t>添加药品（在输入框中输入药品名称或首字母等模糊搜索—</a:t>
            </a:r>
            <a:r>
              <a:rPr lang="en-US" sz="1200">
                <a:solidFill>
                  <a:srgbClr val="0070C0"/>
                </a:solidFill>
                <a:latin typeface="Calibri" panose="020F0502020204030204" charset="0"/>
                <a:ea typeface="宋体" panose="02010600030101010101" pitchFamily="2" charset="-122"/>
                <a:sym typeface="+mn-ea"/>
              </a:rPr>
              <a:t>&gt;</a:t>
            </a:r>
            <a:r>
              <a:rPr lang="zh-CN" sz="1200">
                <a:solidFill>
                  <a:srgbClr val="0070C0"/>
                </a:solidFill>
                <a:latin typeface="Calibri" panose="020F0502020204030204" charset="0"/>
                <a:ea typeface="宋体" panose="02010600030101010101" pitchFamily="2" charset="-122"/>
                <a:sym typeface="+mn-ea"/>
              </a:rPr>
              <a:t>在搜索列表中选中药品—</a:t>
            </a:r>
            <a:r>
              <a:rPr lang="en-US" sz="1200">
                <a:solidFill>
                  <a:srgbClr val="0070C0"/>
                </a:solidFill>
                <a:latin typeface="Calibri" panose="020F0502020204030204" charset="0"/>
                <a:ea typeface="宋体" panose="02010600030101010101" pitchFamily="2" charset="-122"/>
                <a:sym typeface="+mn-ea"/>
              </a:rPr>
              <a:t>&gt;</a:t>
            </a:r>
            <a:r>
              <a:rPr lang="zh-CN" sz="1200">
                <a:solidFill>
                  <a:srgbClr val="0070C0"/>
                </a:solidFill>
                <a:latin typeface="Calibri" panose="020F0502020204030204" charset="0"/>
                <a:ea typeface="宋体" panose="02010600030101010101" pitchFamily="2" charset="-122"/>
                <a:sym typeface="+mn-ea"/>
              </a:rPr>
              <a:t>下方药品列表添加该药品）</a:t>
            </a:r>
            <a:r>
              <a:rPr lang="zh-CN" altLang="en-US" sz="1200" b="1">
                <a:latin typeface="宋体" panose="02010600030101010101" pitchFamily="2" charset="-122"/>
                <a:ea typeface="宋体" panose="02010600030101010101" pitchFamily="2" charset="-122"/>
                <a:sym typeface="+mn-ea"/>
              </a:rPr>
              <a:t>审方等级需要手动设置</a:t>
            </a:r>
            <a:endParaRPr lang="zh-CN" altLang="en-US" sz="1200" b="1">
              <a:latin typeface="宋体" panose="02010600030101010101" pitchFamily="2" charset="-122"/>
              <a:ea typeface="宋体" panose="02010600030101010101" pitchFamily="2" charset="-122"/>
            </a:endParaRPr>
          </a:p>
          <a:p>
            <a:endParaRPr lang="zh-CN" altLang="en-US" sz="1200" b="1">
              <a:solidFill>
                <a:srgbClr val="0070C0"/>
              </a:solidFill>
              <a:latin typeface="Calibri" panose="020F0502020204030204" charset="0"/>
              <a:ea typeface="宋体" panose="02010600030101010101" pitchFamily="2" charset="-122"/>
              <a:sym typeface="+mn-ea"/>
            </a:endParaRPr>
          </a:p>
        </p:txBody>
      </p:sp>
      <p:sp>
        <p:nvSpPr>
          <p:cNvPr id="12" name="矩形 11"/>
          <p:cNvSpPr/>
          <p:nvPr/>
        </p:nvSpPr>
        <p:spPr>
          <a:xfrm>
            <a:off x="5868035" y="1868805"/>
            <a:ext cx="1064895" cy="209550"/>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箭头连接符 12"/>
          <p:cNvCxnSpPr>
            <a:stCxn id="12" idx="3"/>
          </p:cNvCxnSpPr>
          <p:nvPr/>
        </p:nvCxnSpPr>
        <p:spPr>
          <a:xfrm>
            <a:off x="6932930" y="1973580"/>
            <a:ext cx="131572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8" idx="2"/>
          </p:cNvCxnSpPr>
          <p:nvPr/>
        </p:nvCxnSpPr>
        <p:spPr>
          <a:xfrm>
            <a:off x="7368540" y="2965450"/>
            <a:ext cx="565785" cy="682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114290" y="3512185"/>
            <a:ext cx="1964055" cy="460375"/>
          </a:xfrm>
          <a:prstGeom prst="rect">
            <a:avLst/>
          </a:prstGeom>
          <a:noFill/>
        </p:spPr>
        <p:txBody>
          <a:bodyPr wrap="square" rtlCol="0" anchor="t">
            <a:spAutoFit/>
          </a:bodyPr>
          <a:p>
            <a:r>
              <a:rPr lang="zh-CN" sz="1200">
                <a:latin typeface="Calibri" panose="020F0502020204030204" charset="0"/>
                <a:ea typeface="宋体" panose="02010600030101010101" pitchFamily="2" charset="-122"/>
                <a:sym typeface="+mn-ea"/>
              </a:rPr>
              <a:t>输入作用效果、选择问题级别</a:t>
            </a:r>
            <a:r>
              <a:rPr lang="en-US" altLang="zh-CN" sz="1200">
                <a:latin typeface="Calibri" panose="020F0502020204030204" charset="0"/>
                <a:ea typeface="宋体" panose="02010600030101010101" pitchFamily="2" charset="-122"/>
                <a:sym typeface="+mn-ea"/>
              </a:rPr>
              <a:t>,</a:t>
            </a:r>
            <a:r>
              <a:rPr lang="zh-CN" sz="1200">
                <a:latin typeface="Calibri" panose="020F0502020204030204" charset="0"/>
                <a:ea typeface="宋体" panose="02010600030101010101" pitchFamily="2" charset="-122"/>
                <a:sym typeface="+mn-ea"/>
              </a:rPr>
              <a:t>切换左侧药品</a:t>
            </a:r>
            <a:endParaRPr lang="zh-CN" altLang="en-US" sz="1200" b="1">
              <a:solidFill>
                <a:srgbClr val="0070C0"/>
              </a:solidFill>
              <a:latin typeface="Calibri" panose="020F0502020204030204" charset="0"/>
              <a:ea typeface="宋体" panose="02010600030101010101" pitchFamily="2" charset="-122"/>
              <a:sym typeface="+mn-ea"/>
            </a:endParaRPr>
          </a:p>
        </p:txBody>
      </p:sp>
      <p:sp>
        <p:nvSpPr>
          <p:cNvPr id="16" name="文本框 15"/>
          <p:cNvSpPr txBox="1"/>
          <p:nvPr/>
        </p:nvSpPr>
        <p:spPr>
          <a:xfrm>
            <a:off x="7934325" y="3235325"/>
            <a:ext cx="3383280" cy="1014730"/>
          </a:xfrm>
          <a:prstGeom prst="rect">
            <a:avLst/>
          </a:prstGeom>
          <a:noFill/>
        </p:spPr>
        <p:txBody>
          <a:bodyPr wrap="none" rtlCol="0" anchor="t">
            <a:spAutoFit/>
          </a:bodyPr>
          <a:p>
            <a:pPr indent="0" algn="l"/>
            <a:r>
              <a:rPr lang="zh-CN" sz="1200">
                <a:latin typeface="Calibri" panose="020F0502020204030204" charset="0"/>
                <a:ea typeface="宋体" panose="02010600030101010101" pitchFamily="2" charset="-122"/>
                <a:sym typeface="+mn-ea"/>
              </a:rPr>
              <a:t>需删除药品，点击红色叉号，</a:t>
            </a:r>
            <a:r>
              <a:rPr lang="zh-CN" altLang="en-US" sz="1200">
                <a:latin typeface="宋体" panose="02010600030101010101" pitchFamily="2" charset="-122"/>
                <a:ea typeface="宋体" panose="02010600030101010101" pitchFamily="2" charset="-122"/>
                <a:sym typeface="+mn-ea"/>
              </a:rPr>
              <a:t>跳出是否删除提示</a:t>
            </a:r>
            <a:endParaRPr lang="zh-CN" altLang="en-US" sz="1200">
              <a:latin typeface="宋体" panose="02010600030101010101" pitchFamily="2" charset="-122"/>
              <a:ea typeface="宋体" panose="02010600030101010101" pitchFamily="2" charset="-122"/>
              <a:sym typeface="+mn-ea"/>
            </a:endParaRPr>
          </a:p>
          <a:p>
            <a:pPr indent="0" algn="l"/>
            <a:endParaRPr lang="en-US" sz="1200">
              <a:latin typeface="Calibri" panose="020F0502020204030204" charset="0"/>
              <a:ea typeface="宋体" panose="02010600030101010101" pitchFamily="2" charset="-122"/>
              <a:cs typeface="Times New Roman" panose="02020603050405020304" charset="0"/>
              <a:sym typeface="+mn-ea"/>
            </a:endParaRPr>
          </a:p>
          <a:p>
            <a:pPr indent="0" algn="l"/>
            <a:r>
              <a:rPr lang="zh-CN" sz="1200">
                <a:latin typeface="Calibri" panose="020F0502020204030204" charset="0"/>
                <a:ea typeface="宋体" panose="02010600030101010101" pitchFamily="2" charset="-122"/>
                <a:sym typeface="+mn-ea"/>
              </a:rPr>
              <a:t>提示（该页面未保存，是否确认离开）</a:t>
            </a:r>
            <a:endParaRPr lang="en-US" sz="1200">
              <a:latin typeface="Calibri" panose="020F0502020204030204" charset="0"/>
              <a:ea typeface="宋体" panose="02010600030101010101" pitchFamily="2" charset="-122"/>
              <a:cs typeface="Times New Roman" panose="02020603050405020304" charset="0"/>
              <a:sym typeface="+mn-ea"/>
            </a:endParaRPr>
          </a:p>
          <a:p>
            <a:pPr indent="0" algn="l"/>
            <a:r>
              <a:rPr lang="zh-CN" sz="1200">
                <a:latin typeface="Calibri" panose="020F0502020204030204" charset="0"/>
                <a:ea typeface="宋体" panose="02010600030101010101" pitchFamily="2" charset="-122"/>
                <a:sym typeface="+mn-ea"/>
              </a:rPr>
              <a:t>取消</a:t>
            </a:r>
            <a:endParaRPr lang="en-US" sz="1200">
              <a:latin typeface="Calibri" panose="020F0502020204030204" charset="0"/>
              <a:ea typeface="宋体" panose="02010600030101010101" pitchFamily="2" charset="-122"/>
              <a:cs typeface="Times New Roman" panose="02020603050405020304" charset="0"/>
              <a:sym typeface="+mn-ea"/>
            </a:endParaRPr>
          </a:p>
          <a:p>
            <a:pPr indent="0" algn="l"/>
            <a:r>
              <a:rPr lang="zh-CN" sz="1200">
                <a:latin typeface="Calibri" panose="020F0502020204030204" charset="0"/>
                <a:ea typeface="宋体" panose="02010600030101010101" pitchFamily="2" charset="-122"/>
                <a:sym typeface="+mn-ea"/>
              </a:rPr>
              <a:t>保存</a:t>
            </a:r>
            <a:endParaRPr lang="zh-CN" altLang="en-US" sz="1200"/>
          </a:p>
        </p:txBody>
      </p:sp>
      <p:sp>
        <p:nvSpPr>
          <p:cNvPr id="17" name="矩形 16"/>
          <p:cNvSpPr/>
          <p:nvPr/>
        </p:nvSpPr>
        <p:spPr>
          <a:xfrm>
            <a:off x="6236970" y="2755900"/>
            <a:ext cx="1064895" cy="583565"/>
          </a:xfrm>
          <a:prstGeom prst="rect">
            <a:avLst/>
          </a:prstGeom>
          <a:solidFill>
            <a:schemeClr val="accent4">
              <a:lumMod val="60000"/>
              <a:lumOff val="40000"/>
              <a:alpha val="27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p:nvPr/>
        </p:nvCxnSpPr>
        <p:spPr>
          <a:xfrm flipH="1">
            <a:off x="5791200" y="3343275"/>
            <a:ext cx="523875" cy="26670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362575" y="2108200"/>
            <a:ext cx="1093470" cy="7899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0" name="肘形连接符 19"/>
          <p:cNvCxnSpPr>
            <a:stCxn id="19" idx="1"/>
          </p:cNvCxnSpPr>
          <p:nvPr/>
        </p:nvCxnSpPr>
        <p:spPr>
          <a:xfrm rot="10800000" flipH="1">
            <a:off x="5362575" y="1050290"/>
            <a:ext cx="819150" cy="1452245"/>
          </a:xfrm>
          <a:prstGeom prst="bentConnector4">
            <a:avLst>
              <a:gd name="adj1" fmla="val -29070"/>
              <a:gd name="adj2" fmla="val 63577"/>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77190" y="109855"/>
            <a:ext cx="10556875" cy="5517515"/>
          </a:xfrm>
          <a:prstGeom prst="rect">
            <a:avLst/>
          </a:prstGeom>
        </p:spPr>
      </p:pic>
      <p:sp>
        <p:nvSpPr>
          <p:cNvPr id="23" name="文本框 22"/>
          <p:cNvSpPr txBox="1"/>
          <p:nvPr/>
        </p:nvSpPr>
        <p:spPr>
          <a:xfrm>
            <a:off x="1657985" y="5891530"/>
            <a:ext cx="309880" cy="398780"/>
          </a:xfrm>
          <a:prstGeom prst="rect">
            <a:avLst/>
          </a:prstGeom>
          <a:solidFill>
            <a:srgbClr val="C00000"/>
          </a:solidFill>
        </p:spPr>
        <p:txBody>
          <a:bodyPr wrap="none" rtlCol="0">
            <a:spAutoFit/>
          </a:bodyPr>
          <a:p>
            <a:endParaRPr lang="zh-CN" altLang="en-US" sz="2000" b="1">
              <a:solidFill>
                <a:schemeClr val="bg1"/>
              </a:solidFill>
            </a:endParaRPr>
          </a:p>
        </p:txBody>
      </p:sp>
      <p:sp>
        <p:nvSpPr>
          <p:cNvPr id="100" name="文本框 99"/>
          <p:cNvSpPr txBox="1"/>
          <p:nvPr/>
        </p:nvSpPr>
        <p:spPr>
          <a:xfrm>
            <a:off x="3115310" y="4942205"/>
            <a:ext cx="5080000" cy="1545590"/>
          </a:xfrm>
          <a:prstGeom prst="rect">
            <a:avLst/>
          </a:prstGeom>
          <a:noFill/>
          <a:ln w="9525">
            <a:noFill/>
          </a:ln>
        </p:spPr>
        <p:txBody>
          <a:bodyPr>
            <a:spAutoFit/>
          </a:bodyPr>
          <a:p>
            <a:pPr indent="0"/>
            <a:r>
              <a:rPr lang="zh-CN" sz="1050" b="0">
                <a:latin typeface="Calibri" panose="020F0502020204030204" charset="0"/>
                <a:ea typeface="宋体" panose="02010600030101010101" pitchFamily="2" charset="-122"/>
              </a:rPr>
              <a:t>（1）、启用复审项目</a:t>
            </a:r>
            <a:r>
              <a:rPr lang="en-US" sz="1050" b="0">
                <a:latin typeface="Calibri" panose="020F0502020204030204" charset="0"/>
                <a:ea typeface="宋体" panose="02010600030101010101" pitchFamily="2" charset="-122"/>
                <a:cs typeface="Times New Roman" panose="02020603050405020304" charset="0"/>
              </a:rPr>
              <a:t>Step1</a:t>
            </a:r>
            <a:r>
              <a:rPr lang="zh-CN" sz="1050" b="0">
                <a:latin typeface="Calibri" panose="020F0502020204030204" charset="0"/>
                <a:ea typeface="宋体" panose="02010600030101010101" pitchFamily="2" charset="-122"/>
              </a:rPr>
              <a:t>：选择审核项目选中复审</a:t>
            </a:r>
            <a:r>
              <a:rPr lang="en-US" sz="1050" b="0">
                <a:latin typeface="Calibri" panose="020F0502020204030204" charset="0"/>
                <a:ea typeface="宋体" panose="02010600030101010101" pitchFamily="2" charset="-122"/>
              </a:rPr>
              <a:t>CheckBox</a:t>
            </a:r>
            <a:r>
              <a:rPr lang="en-US" sz="1050" b="0">
                <a:latin typeface="Calibri" panose="020F0502020204030204" charset="0"/>
                <a:ea typeface="宋体" panose="02010600030101010101" pitchFamily="2" charset="-122"/>
                <a:cs typeface="Times New Roman" panose="02020603050405020304" charset="0"/>
              </a:rPr>
              <a:t>Step2</a:t>
            </a:r>
            <a:r>
              <a:rPr lang="zh-CN" sz="1050" b="0">
                <a:latin typeface="Calibri" panose="020F0502020204030204" charset="0"/>
                <a:ea typeface="宋体" panose="02010600030101010101" pitchFamily="2" charset="-122"/>
              </a:rPr>
              <a:t>：跳转其他页面</a:t>
            </a:r>
            <a:r>
              <a:rPr lang="en-US" sz="1050" b="0">
                <a:latin typeface="Calibri" panose="020F0502020204030204" charset="0"/>
                <a:ea typeface="宋体" panose="02010600030101010101" pitchFamily="2" charset="-122"/>
                <a:cs typeface="Times New Roman" panose="02020603050405020304" charset="0"/>
              </a:rPr>
              <a:t>Step3</a:t>
            </a:r>
            <a:r>
              <a:rPr lang="zh-CN" sz="1050" b="0">
                <a:latin typeface="Calibri" panose="020F0502020204030204" charset="0"/>
                <a:ea typeface="宋体" panose="02010600030101010101" pitchFamily="2" charset="-122"/>
              </a:rPr>
              <a:t>：提示（该页面未保存，是否确认离开）</a:t>
            </a:r>
            <a:r>
              <a:rPr lang="en-US" sz="1050" b="0">
                <a:latin typeface="Calibri" panose="020F0502020204030204" charset="0"/>
                <a:ea typeface="宋体" panose="02010600030101010101" pitchFamily="2" charset="-122"/>
                <a:cs typeface="Times New Roman" panose="02020603050405020304" charset="0"/>
              </a:rPr>
              <a:t>Step4</a:t>
            </a:r>
            <a:r>
              <a:rPr lang="zh-CN" sz="1050" b="0">
                <a:latin typeface="Calibri" panose="020F0502020204030204" charset="0"/>
                <a:ea typeface="宋体" panose="02010600030101010101" pitchFamily="2" charset="-122"/>
              </a:rPr>
              <a:t>：取消</a:t>
            </a:r>
            <a:r>
              <a:rPr lang="en-US" sz="1050" b="0">
                <a:latin typeface="Calibri" panose="020F0502020204030204" charset="0"/>
                <a:ea typeface="宋体" panose="02010600030101010101" pitchFamily="2" charset="-122"/>
                <a:cs typeface="Times New Roman" panose="02020603050405020304" charset="0"/>
              </a:rPr>
              <a:t>Step5</a:t>
            </a:r>
            <a:r>
              <a:rPr lang="zh-CN" sz="1050" b="0">
                <a:latin typeface="Calibri" panose="020F0502020204030204" charset="0"/>
                <a:ea typeface="宋体" panose="02010600030101010101" pitchFamily="2" charset="-122"/>
              </a:rPr>
              <a:t>：保存</a:t>
            </a:r>
            <a:r>
              <a:rPr lang="en-US" sz="1050" b="0">
                <a:latin typeface="Calibri" panose="020F0502020204030204" charset="0"/>
                <a:ea typeface="宋体" panose="02010600030101010101" pitchFamily="2" charset="-122"/>
                <a:cs typeface="Times New Roman" panose="02020603050405020304" charset="0"/>
              </a:rPr>
              <a:t>Step6</a:t>
            </a:r>
            <a:r>
              <a:rPr lang="zh-CN" sz="1050" b="0">
                <a:latin typeface="Calibri" panose="020F0502020204030204" charset="0"/>
                <a:ea typeface="宋体" panose="02010600030101010101" pitchFamily="2" charset="-122"/>
              </a:rPr>
              <a:t>：提示（未设置警示级别，是否确定保存？）</a:t>
            </a:r>
            <a:r>
              <a:rPr lang="en-US" sz="1050" b="0">
                <a:latin typeface="Calibri" panose="020F0502020204030204" charset="0"/>
                <a:ea typeface="宋体" panose="02010600030101010101" pitchFamily="2" charset="-122"/>
                <a:cs typeface="Times New Roman" panose="02020603050405020304" charset="0"/>
              </a:rPr>
              <a:t>Step7</a:t>
            </a:r>
            <a:r>
              <a:rPr lang="zh-CN" sz="1050" b="0">
                <a:latin typeface="Calibri" panose="020F0502020204030204" charset="0"/>
                <a:ea typeface="宋体" panose="02010600030101010101" pitchFamily="2" charset="-122"/>
              </a:rPr>
              <a:t>：①、确定 —</a:t>
            </a:r>
            <a:r>
              <a:rPr lang="en-US" sz="1050" b="0">
                <a:latin typeface="Calibri" panose="020F0502020204030204" charset="0"/>
                <a:ea typeface="宋体" panose="02010600030101010101" pitchFamily="2" charset="-122"/>
              </a:rPr>
              <a:t>&gt; </a:t>
            </a:r>
            <a:r>
              <a:rPr lang="zh-CN" sz="1050" b="0">
                <a:latin typeface="Calibri" panose="020F0502020204030204" charset="0"/>
                <a:ea typeface="宋体" panose="02010600030101010101" pitchFamily="2" charset="-122"/>
              </a:rPr>
              <a:t>默认选择审核级别为警告 </a:t>
            </a:r>
            <a:r>
              <a:rPr lang="zh-CN" sz="1050" b="0">
                <a:latin typeface="Calibri" panose="020F0502020204030204" charset="0"/>
                <a:ea typeface="宋体" panose="02010600030101010101" pitchFamily="2" charset="-122"/>
                <a:cs typeface="Times New Roman" panose="02020603050405020304" charset="0"/>
              </a:rPr>
              <a:t>                ②、取消 —</a:t>
            </a:r>
            <a:r>
              <a:rPr lang="en-US" sz="1050" b="0">
                <a:latin typeface="Calibri" panose="020F0502020204030204" charset="0"/>
                <a:ea typeface="宋体" panose="02010600030101010101" pitchFamily="2" charset="-122"/>
              </a:rPr>
              <a:t>&gt;</a:t>
            </a:r>
            <a:r>
              <a:rPr lang="zh-CN" sz="1050" b="0">
                <a:latin typeface="Calibri" panose="020F0502020204030204" charset="0"/>
                <a:ea typeface="宋体" panose="02010600030101010101" pitchFamily="2" charset="-122"/>
              </a:rPr>
              <a:t>设置审核级别 —</a:t>
            </a:r>
            <a:r>
              <a:rPr lang="en-US" sz="1050" b="0">
                <a:latin typeface="Calibri" panose="020F0502020204030204" charset="0"/>
                <a:ea typeface="宋体" panose="02010600030101010101" pitchFamily="2" charset="-122"/>
              </a:rPr>
              <a:t>&gt; </a:t>
            </a:r>
            <a:r>
              <a:rPr lang="zh-CN" sz="1050" b="0">
                <a:latin typeface="Calibri" panose="020F0502020204030204" charset="0"/>
                <a:ea typeface="宋体" panose="02010600030101010101" pitchFamily="2" charset="-122"/>
              </a:rPr>
              <a:t>保存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 name="文本框 105"/>
          <p:cNvSpPr txBox="1"/>
          <p:nvPr/>
        </p:nvSpPr>
        <p:spPr>
          <a:xfrm>
            <a:off x="1943100" y="444500"/>
            <a:ext cx="8521700" cy="5088890"/>
          </a:xfrm>
          <a:prstGeom prst="rect">
            <a:avLst/>
          </a:prstGeom>
          <a:noFill/>
          <a:ln w="9525">
            <a:noFill/>
          </a:ln>
        </p:spPr>
        <p:txBody>
          <a:bodyPr wrap="square">
            <a:spAutoFit/>
          </a:bodyPr>
          <a:p>
            <a:pPr indent="0">
              <a:lnSpc>
                <a:spcPct val="150000"/>
              </a:lnSpc>
            </a:pPr>
            <a:r>
              <a:rPr lang="zh-CN" sz="1400" b="1">
                <a:solidFill>
                  <a:srgbClr val="333333"/>
                </a:solidFill>
                <a:ea typeface="宋体" panose="02010600030101010101" pitchFamily="2" charset="-122"/>
              </a:rPr>
              <a:t>各项审核问题解释</a:t>
            </a:r>
            <a:r>
              <a:rPr lang="zh-CN" sz="1350" b="0">
                <a:solidFill>
                  <a:srgbClr val="333333"/>
                </a:solidFill>
                <a:ea typeface="宋体" panose="02010600030101010101" pitchFamily="2" charset="-122"/>
              </a:rPr>
              <a:t>每次剂量超最大推荐量：处方中每次的剂量超过药品最大推荐量时每次剂量超2倍最大推荐量：当处方中每次用量超过药品推荐每次使用量的2倍时。每次剂量超极量：处方中每次的剂量超过药品可用极量时。每日剂量超最大推荐量：处方中每日的剂量超过药品最大推荐量时每日剂量超2倍最大推荐量：当处方中每日用量超过药品推荐每日使用量的2倍时。每日剂量超极量：处方中每日的剂量超过药品可用极量时。</a:t>
            </a:r>
            <a:r>
              <a:rPr lang="zh-CN" sz="1350" b="0">
                <a:solidFill>
                  <a:srgbClr val="FF0000"/>
                </a:solidFill>
                <a:ea typeface="宋体" panose="02010600030101010101" pitchFamily="2" charset="-122"/>
              </a:rPr>
              <a:t>须在设置中设置具体极量参数</a:t>
            </a:r>
            <a:r>
              <a:rPr lang="zh-CN" sz="1350" b="0">
                <a:solidFill>
                  <a:srgbClr val="333333"/>
                </a:solidFill>
                <a:ea typeface="宋体" panose="02010600030101010101" pitchFamily="2" charset="-122"/>
              </a:rPr>
              <a:t>疗程总剂量异常：连续使用药物超出限制用量</a:t>
            </a:r>
            <a:r>
              <a:rPr lang="zh-CN" sz="1350" b="0">
                <a:solidFill>
                  <a:srgbClr val="333333"/>
                </a:solidFill>
                <a:highlight>
                  <a:srgbClr val="FFFF00"/>
                </a:highlight>
                <a:ea typeface="宋体" panose="02010600030101010101" pitchFamily="2" charset="-122"/>
              </a:rPr>
              <a:t>超多日用量异常：</a:t>
            </a:r>
            <a:r>
              <a:rPr lang="zh-CN" sz="1350" b="0">
                <a:solidFill>
                  <a:srgbClr val="333333"/>
                </a:solidFill>
                <a:ea typeface="宋体" panose="02010600030101010101" pitchFamily="2" charset="-122"/>
              </a:rPr>
              <a:t>日用量超出每日最大摄入量（如处方中某药物用法为0.5g/次，一天三次。则日用量为1.5g）给药频率异常：用法用量，每日服用次数大于数据库所存频率给药持续时间异常：超出最大给药持续时间给药途径异常：如：处方中某药物用法为0.5g/次、口服、一天三次。而系统中该药物的给药途径也为口服，则通过。科室用药超限制：某药物对某科室的患者限用甚至禁用</a:t>
            </a:r>
            <a:r>
              <a:rPr lang="zh-CN" sz="1350" b="0">
                <a:solidFill>
                  <a:srgbClr val="333333"/>
                </a:solidFill>
                <a:highlight>
                  <a:srgbClr val="FFFF00"/>
                </a:highlight>
                <a:ea typeface="宋体" panose="02010600030101010101" pitchFamily="2" charset="-122"/>
              </a:rPr>
              <a:t>药品品种数超限</a:t>
            </a:r>
            <a:r>
              <a:rPr lang="zh-CN" sz="1350" b="0">
                <a:solidFill>
                  <a:srgbClr val="333333"/>
                </a:solidFill>
                <a:ea typeface="宋体" panose="02010600030101010101" pitchFamily="2" charset="-122"/>
              </a:rPr>
              <a:t>：(1、每张处方药品品种数不超5种；2、抗生素的品种数)</a:t>
            </a:r>
            <a:r>
              <a:rPr lang="zh-CN" sz="1350" b="0">
                <a:solidFill>
                  <a:srgbClr val="FF0000"/>
                </a:solidFill>
                <a:ea typeface="宋体" panose="02010600030101010101" pitchFamily="2" charset="-122"/>
              </a:rPr>
              <a:t>须在设置中设置具体参数</a:t>
            </a:r>
            <a:r>
              <a:rPr lang="zh-CN" sz="1350" b="0">
                <a:solidFill>
                  <a:srgbClr val="333333"/>
                </a:solidFill>
                <a:ea typeface="宋体" panose="02010600030101010101" pitchFamily="2" charset="-122"/>
              </a:rPr>
              <a:t>儿童患者禁用：处方中含有药物禁止儿童使用成人患者禁用：处方中含有药物禁止成人使用</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072245" y="472440"/>
            <a:ext cx="2540000" cy="5077460"/>
          </a:xfrm>
          <a:prstGeom prst="rect">
            <a:avLst/>
          </a:prstGeom>
          <a:noFill/>
        </p:spPr>
        <p:txBody>
          <a:bodyPr wrap="square" rtlCol="0" anchor="t">
            <a:spAutoFit/>
          </a:bodyPr>
          <a:p>
            <a:pPr indent="0">
              <a:lnSpc>
                <a:spcPct val="200000"/>
              </a:lnSpc>
            </a:pPr>
            <a:r>
              <a:rPr lang="en-US" altLang="zh-CN">
                <a:latin typeface="宋体" panose="02010600030101010101" pitchFamily="2" charset="-122"/>
                <a:ea typeface="宋体" panose="02010600030101010101" pitchFamily="2" charset="-122"/>
                <a:sym typeface="+mn-ea"/>
              </a:rPr>
              <a:t>1.</a:t>
            </a:r>
            <a:r>
              <a:rPr lang="zh-CN" altLang="en-US">
                <a:latin typeface="宋体" panose="02010600030101010101" pitchFamily="2" charset="-122"/>
                <a:ea typeface="宋体" panose="02010600030101010101" pitchFamily="2" charset="-122"/>
                <a:sym typeface="+mn-ea"/>
              </a:rPr>
              <a:t>右边搜索框，</a:t>
            </a:r>
            <a:r>
              <a:rPr lang="en-US" altLang="zh-CN">
                <a:latin typeface="宋体" panose="02010600030101010101" pitchFamily="2" charset="-122"/>
                <a:ea typeface="宋体" panose="02010600030101010101" pitchFamily="2" charset="-122"/>
                <a:sym typeface="+mn-ea"/>
              </a:rPr>
              <a:t>选中item添加</a:t>
            </a:r>
            <a:r>
              <a:rPr lang="zh-CN" altLang="en-US">
                <a:latin typeface="宋体" panose="02010600030101010101" pitchFamily="2" charset="-122"/>
                <a:ea typeface="宋体" panose="02010600030101010101" pitchFamily="2" charset="-122"/>
                <a:sym typeface="+mn-ea"/>
              </a:rPr>
              <a:t>，直接显示添加药品及相关信息，再进行手动点选</a:t>
            </a:r>
            <a:endParaRPr lang="zh-CN" altLang="en-US">
              <a:latin typeface="宋体" panose="02010600030101010101" pitchFamily="2" charset="-122"/>
              <a:ea typeface="宋体" panose="02010600030101010101" pitchFamily="2" charset="-122"/>
              <a:sym typeface="+mn-ea"/>
            </a:endParaRPr>
          </a:p>
          <a:p>
            <a:pPr indent="0">
              <a:lnSpc>
                <a:spcPct val="200000"/>
              </a:lnSpc>
            </a:pPr>
            <a:r>
              <a:rPr lang="en-US">
                <a:latin typeface="宋体" panose="02010600030101010101" pitchFamily="2" charset="-122"/>
                <a:ea typeface="宋体" panose="02010600030101010101" pitchFamily="2" charset="-122"/>
                <a:sym typeface="+mn-ea"/>
              </a:rPr>
              <a:t>3. </a:t>
            </a:r>
            <a:r>
              <a:rPr lang="zh-CN" altLang="en-US">
                <a:latin typeface="宋体" panose="02010600030101010101" pitchFamily="2" charset="-122"/>
                <a:ea typeface="宋体" panose="02010600030101010101" pitchFamily="2" charset="-122"/>
                <a:sym typeface="+mn-ea"/>
              </a:rPr>
              <a:t>此处有删除功能，点击删除</a:t>
            </a:r>
            <a:r>
              <a:rPr lang="en-US" altLang="zh-CN">
                <a:latin typeface="宋体" panose="02010600030101010101" pitchFamily="2" charset="-122"/>
                <a:ea typeface="宋体" panose="02010600030101010101" pitchFamily="2" charset="-122"/>
                <a:sym typeface="+mn-ea"/>
              </a:rPr>
              <a:t>icon </a:t>
            </a:r>
            <a:r>
              <a:rPr lang="zh-CN" altLang="en-US">
                <a:latin typeface="宋体" panose="02010600030101010101" pitchFamily="2" charset="-122"/>
                <a:ea typeface="宋体" panose="02010600030101010101" pitchFamily="2" charset="-122"/>
                <a:sym typeface="+mn-ea"/>
              </a:rPr>
              <a:t>跳出是否删除提示；</a:t>
            </a:r>
            <a:endParaRPr lang="zh-CN" altLang="en-US" b="0">
              <a:latin typeface="宋体" panose="02010600030101010101" pitchFamily="2" charset="-122"/>
              <a:ea typeface="宋体" panose="02010600030101010101" pitchFamily="2" charset="-122"/>
            </a:endParaRPr>
          </a:p>
          <a:p>
            <a:pPr indent="0">
              <a:lnSpc>
                <a:spcPct val="200000"/>
              </a:lnSpc>
            </a:pPr>
            <a:r>
              <a:rPr lang="en-US">
                <a:latin typeface="宋体" panose="02010600030101010101" pitchFamily="2" charset="-122"/>
                <a:ea typeface="宋体" panose="02010600030101010101" pitchFamily="2" charset="-122"/>
                <a:sym typeface="+mn-ea"/>
              </a:rPr>
              <a:t>4.</a:t>
            </a:r>
            <a:r>
              <a:rPr lang="zh-CN" altLang="en-US">
                <a:latin typeface="宋体" panose="02010600030101010101" pitchFamily="2" charset="-122"/>
                <a:ea typeface="宋体" panose="02010600030101010101" pitchFamily="2" charset="-122"/>
                <a:sym typeface="+mn-ea"/>
              </a:rPr>
              <a:t>保存时候提示是否保存</a:t>
            </a:r>
            <a:r>
              <a:rPr lang="en-US">
                <a:latin typeface="宋体" panose="02010600030101010101" pitchFamily="2" charset="-122"/>
                <a:ea typeface="宋体" panose="02010600030101010101" pitchFamily="2" charset="-122"/>
                <a:sym typeface="+mn-ea"/>
              </a:rPr>
              <a:t> </a:t>
            </a:r>
            <a:endParaRPr lang="zh-CN" altLang="en-US"/>
          </a:p>
        </p:txBody>
      </p:sp>
      <p:pic>
        <p:nvPicPr>
          <p:cNvPr id="2" name="图片 1"/>
          <p:cNvPicPr>
            <a:picLocks noChangeAspect="1"/>
          </p:cNvPicPr>
          <p:nvPr/>
        </p:nvPicPr>
        <p:blipFill>
          <a:blip r:embed="rId1"/>
          <a:stretch>
            <a:fillRect/>
          </a:stretch>
        </p:blipFill>
        <p:spPr>
          <a:xfrm>
            <a:off x="169545" y="840105"/>
            <a:ext cx="8665845" cy="5177790"/>
          </a:xfrm>
          <a:prstGeom prst="rect">
            <a:avLst/>
          </a:prstGeom>
        </p:spPr>
      </p:pic>
      <p:sp>
        <p:nvSpPr>
          <p:cNvPr id="23" name="文本框 22"/>
          <p:cNvSpPr txBox="1"/>
          <p:nvPr/>
        </p:nvSpPr>
        <p:spPr>
          <a:xfrm>
            <a:off x="2326005" y="241300"/>
            <a:ext cx="2943225" cy="1322070"/>
          </a:xfrm>
          <a:prstGeom prst="rect">
            <a:avLst/>
          </a:prstGeom>
          <a:solidFill>
            <a:srgbClr val="C00000"/>
          </a:solidFill>
        </p:spPr>
        <p:txBody>
          <a:bodyPr wrap="square" rtlCol="0">
            <a:spAutoFit/>
          </a:bodyPr>
          <a:p>
            <a:r>
              <a:rPr lang="zh-CN" sz="2000" b="1">
                <a:solidFill>
                  <a:schemeClr val="bg1"/>
                </a:solidFill>
              </a:rPr>
              <a:t>左边搜索框搜任意一个编码或字，或字母，均可进行定位，搜索形式和配伍管理一致</a:t>
            </a:r>
            <a:endParaRPr lang="en-US" altLang="zh-CN" sz="2000" b="1">
              <a:solidFill>
                <a:schemeClr val="bg1"/>
              </a:solidFill>
            </a:endParaRPr>
          </a:p>
        </p:txBody>
      </p:sp>
      <p:sp>
        <p:nvSpPr>
          <p:cNvPr id="3" name="文本框 2"/>
          <p:cNvSpPr txBox="1"/>
          <p:nvPr/>
        </p:nvSpPr>
        <p:spPr>
          <a:xfrm>
            <a:off x="9134475" y="5499100"/>
            <a:ext cx="2711450" cy="368300"/>
          </a:xfrm>
          <a:prstGeom prst="rect">
            <a:avLst/>
          </a:prstGeom>
          <a:solidFill>
            <a:srgbClr val="C00000"/>
          </a:solidFill>
        </p:spPr>
        <p:txBody>
          <a:bodyPr wrap="none" rtlCol="0" anchor="t">
            <a:spAutoFit/>
          </a:bodyPr>
          <a:p>
            <a:r>
              <a:rPr lang="zh-CN" b="1">
                <a:solidFill>
                  <a:schemeClr val="bg1"/>
                </a:solidFill>
                <a:sym typeface="+mn-ea"/>
              </a:rPr>
              <a:t>搜索形式和配伍管理一致</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10160" y="429895"/>
            <a:ext cx="9029700" cy="5318125"/>
          </a:xfrm>
          <a:prstGeom prst="rect">
            <a:avLst/>
          </a:prstGeom>
        </p:spPr>
      </p:pic>
      <p:sp>
        <p:nvSpPr>
          <p:cNvPr id="9" name="文本框 8"/>
          <p:cNvSpPr txBox="1"/>
          <p:nvPr/>
        </p:nvSpPr>
        <p:spPr>
          <a:xfrm>
            <a:off x="9249410" y="1047750"/>
            <a:ext cx="2540000" cy="1753235"/>
          </a:xfrm>
          <a:prstGeom prst="rect">
            <a:avLst/>
          </a:prstGeom>
          <a:noFill/>
        </p:spPr>
        <p:txBody>
          <a:bodyPr wrap="square" rtlCol="0" anchor="t">
            <a:spAutoFit/>
          </a:bodyPr>
          <a:p>
            <a:pPr indent="0">
              <a:lnSpc>
                <a:spcPct val="200000"/>
              </a:lnSpc>
            </a:pPr>
            <a:r>
              <a:rPr lang="en-US" altLang="zh-CN">
                <a:latin typeface="宋体" panose="02010600030101010101" pitchFamily="2" charset="-122"/>
                <a:ea typeface="宋体" panose="02010600030101010101" pitchFamily="2" charset="-122"/>
                <a:sym typeface="+mn-ea"/>
              </a:rPr>
              <a:t>1.</a:t>
            </a:r>
            <a:r>
              <a:rPr lang="zh-CN" altLang="en-US">
                <a:latin typeface="宋体" panose="02010600030101010101" pitchFamily="2" charset="-122"/>
                <a:ea typeface="宋体" panose="02010600030101010101" pitchFamily="2" charset="-122"/>
                <a:sym typeface="+mn-ea"/>
              </a:rPr>
              <a:t>点添加疗程按钮时候不做提示，删除疗程和保存按钮跳提示框</a:t>
            </a:r>
            <a:endParaRPr lang="zh-CN" altLang="en-US">
              <a:latin typeface="宋体" panose="02010600030101010101" pitchFamily="2" charset="-122"/>
              <a:ea typeface="宋体" panose="02010600030101010101" pitchFamily="2" charset="-122"/>
              <a:sym typeface="+mn-ea"/>
            </a:endParaRPr>
          </a:p>
        </p:txBody>
      </p:sp>
      <p:pic>
        <p:nvPicPr>
          <p:cNvPr id="11" name="图片 10"/>
          <p:cNvPicPr>
            <a:picLocks noChangeAspect="1"/>
          </p:cNvPicPr>
          <p:nvPr/>
        </p:nvPicPr>
        <p:blipFill>
          <a:blip r:embed="rId2"/>
          <a:stretch>
            <a:fillRect/>
          </a:stretch>
        </p:blipFill>
        <p:spPr>
          <a:xfrm>
            <a:off x="5140325" y="1105535"/>
            <a:ext cx="2993390" cy="3743325"/>
          </a:xfrm>
          <a:prstGeom prst="rect">
            <a:avLst/>
          </a:prstGeom>
        </p:spPr>
      </p:pic>
      <p:sp>
        <p:nvSpPr>
          <p:cNvPr id="7" name="椭圆 6"/>
          <p:cNvSpPr/>
          <p:nvPr/>
        </p:nvSpPr>
        <p:spPr>
          <a:xfrm>
            <a:off x="5974080" y="1845945"/>
            <a:ext cx="1181100" cy="5638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rcRect r="49605"/>
          <a:stretch>
            <a:fillRect/>
          </a:stretch>
        </p:blipFill>
        <p:spPr>
          <a:xfrm>
            <a:off x="443865" y="472440"/>
            <a:ext cx="4412615" cy="5250815"/>
          </a:xfrm>
          <a:prstGeom prst="rect">
            <a:avLst/>
          </a:prstGeom>
        </p:spPr>
      </p:pic>
      <p:sp>
        <p:nvSpPr>
          <p:cNvPr id="7" name="文本框 6"/>
          <p:cNvSpPr txBox="1"/>
          <p:nvPr/>
        </p:nvSpPr>
        <p:spPr>
          <a:xfrm>
            <a:off x="5388610" y="1136015"/>
            <a:ext cx="2540000" cy="4523105"/>
          </a:xfrm>
          <a:prstGeom prst="rect">
            <a:avLst/>
          </a:prstGeom>
          <a:noFill/>
        </p:spPr>
        <p:txBody>
          <a:bodyPr wrap="square" rtlCol="0" anchor="t">
            <a:spAutoFit/>
          </a:bodyPr>
          <a:p>
            <a:pPr indent="0">
              <a:lnSpc>
                <a:spcPct val="100000"/>
              </a:lnSpc>
            </a:pPr>
            <a:r>
              <a:rPr lang="en-US" altLang="zh-CN">
                <a:latin typeface="宋体" panose="02010600030101010101" pitchFamily="2" charset="-122"/>
                <a:ea typeface="宋体" panose="02010600030101010101" pitchFamily="2" charset="-122"/>
                <a:sym typeface="+mn-ea"/>
              </a:rPr>
              <a:t>1.</a:t>
            </a:r>
            <a:r>
              <a:rPr lang="zh-CN" altLang="en-US">
                <a:latin typeface="宋体" panose="02010600030101010101" pitchFamily="2" charset="-122"/>
                <a:ea typeface="宋体" panose="02010600030101010101" pitchFamily="2" charset="-122"/>
                <a:sym typeface="+mn-ea"/>
              </a:rPr>
              <a:t>添加用户之后，点击创建节点（自动带编辑带输入的效果），节点是部门</a:t>
            </a:r>
            <a:endParaRPr lang="zh-CN" altLang="en-US">
              <a:latin typeface="宋体" panose="02010600030101010101" pitchFamily="2" charset="-122"/>
              <a:ea typeface="宋体" panose="02010600030101010101" pitchFamily="2" charset="-122"/>
              <a:sym typeface="+mn-ea"/>
            </a:endParaRPr>
          </a:p>
          <a:p>
            <a:pPr indent="0">
              <a:lnSpc>
                <a:spcPct val="100000"/>
              </a:lnSpc>
            </a:pPr>
            <a:endParaRPr lang="zh-CN" altLang="en-US">
              <a:latin typeface="宋体" panose="02010600030101010101" pitchFamily="2" charset="-122"/>
              <a:ea typeface="宋体" panose="02010600030101010101" pitchFamily="2" charset="-122"/>
              <a:sym typeface="+mn-ea"/>
            </a:endParaRPr>
          </a:p>
          <a:p>
            <a:pPr indent="0">
              <a:lnSpc>
                <a:spcPct val="100000"/>
              </a:lnSpc>
            </a:pPr>
            <a:r>
              <a:rPr lang="en-US" altLang="zh-CN">
                <a:latin typeface="宋体" panose="02010600030101010101" pitchFamily="2" charset="-122"/>
                <a:ea typeface="宋体" panose="02010600030101010101" pitchFamily="2" charset="-122"/>
                <a:sym typeface="+mn-ea"/>
              </a:rPr>
              <a:t>2.</a:t>
            </a:r>
            <a:r>
              <a:rPr lang="zh-CN" altLang="en-US">
                <a:latin typeface="宋体" panose="02010600030101010101" pitchFamily="2" charset="-122"/>
                <a:ea typeface="宋体" panose="02010600030101010101" pitchFamily="2" charset="-122"/>
                <a:sym typeface="+mn-ea"/>
              </a:rPr>
              <a:t>创建子目录要点击大目录之后才能添加相对应目录下的节点（部门）</a:t>
            </a:r>
            <a:endParaRPr lang="zh-CN" altLang="en-US">
              <a:latin typeface="宋体" panose="02010600030101010101" pitchFamily="2" charset="-122"/>
              <a:ea typeface="宋体" panose="02010600030101010101" pitchFamily="2" charset="-122"/>
              <a:sym typeface="+mn-ea"/>
            </a:endParaRPr>
          </a:p>
          <a:p>
            <a:pPr indent="0">
              <a:lnSpc>
                <a:spcPct val="100000"/>
              </a:lnSpc>
            </a:pPr>
            <a:endParaRPr lang="zh-CN" altLang="en-US">
              <a:latin typeface="宋体" panose="02010600030101010101" pitchFamily="2" charset="-122"/>
              <a:ea typeface="宋体" panose="02010600030101010101" pitchFamily="2" charset="-122"/>
              <a:sym typeface="+mn-ea"/>
            </a:endParaRPr>
          </a:p>
          <a:p>
            <a:pPr indent="0">
              <a:lnSpc>
                <a:spcPct val="100000"/>
              </a:lnSpc>
            </a:pPr>
            <a:r>
              <a:rPr lang="en-US" altLang="zh-CN">
                <a:latin typeface="宋体" panose="02010600030101010101" pitchFamily="2" charset="-122"/>
                <a:ea typeface="宋体" panose="02010600030101010101" pitchFamily="2" charset="-122"/>
                <a:sym typeface="+mn-ea"/>
              </a:rPr>
              <a:t>3.</a:t>
            </a:r>
            <a:r>
              <a:rPr lang="zh-CN" altLang="en-US">
                <a:latin typeface="宋体" panose="02010600030101010101" pitchFamily="2" charset="-122"/>
                <a:ea typeface="宋体" panose="02010600030101010101" pitchFamily="2" charset="-122"/>
                <a:sym typeface="+mn-ea"/>
              </a:rPr>
              <a:t>重命名需要选中相关子节点才可编辑</a:t>
            </a:r>
            <a:endParaRPr lang="zh-CN" altLang="en-US">
              <a:latin typeface="宋体" panose="02010600030101010101" pitchFamily="2" charset="-122"/>
              <a:ea typeface="宋体" panose="02010600030101010101" pitchFamily="2" charset="-122"/>
              <a:sym typeface="+mn-ea"/>
            </a:endParaRPr>
          </a:p>
          <a:p>
            <a:pPr indent="0">
              <a:lnSpc>
                <a:spcPct val="100000"/>
              </a:lnSpc>
            </a:pPr>
            <a:endParaRPr lang="zh-CN" altLang="en-US">
              <a:latin typeface="宋体" panose="02010600030101010101" pitchFamily="2" charset="-122"/>
              <a:ea typeface="宋体" panose="02010600030101010101" pitchFamily="2" charset="-122"/>
              <a:sym typeface="+mn-ea"/>
            </a:endParaRPr>
          </a:p>
          <a:p>
            <a:pPr indent="0">
              <a:lnSpc>
                <a:spcPct val="100000"/>
              </a:lnSpc>
            </a:pPr>
            <a:r>
              <a:rPr lang="en-US" altLang="zh-CN">
                <a:latin typeface="宋体" panose="02010600030101010101" pitchFamily="2" charset="-122"/>
                <a:ea typeface="宋体" panose="02010600030101010101" pitchFamily="2" charset="-122"/>
                <a:sym typeface="+mn-ea"/>
              </a:rPr>
              <a:t>4.</a:t>
            </a:r>
            <a:r>
              <a:rPr lang="zh-CN" altLang="en-US">
                <a:latin typeface="宋体" panose="02010600030101010101" pitchFamily="2" charset="-122"/>
                <a:ea typeface="宋体" panose="02010600030101010101" pitchFamily="2" charset="-122"/>
                <a:sym typeface="+mn-ea"/>
              </a:rPr>
              <a:t>点击删除按钮弹出提示</a:t>
            </a:r>
            <a:endParaRPr lang="zh-CN" altLang="en-US">
              <a:latin typeface="宋体" panose="02010600030101010101" pitchFamily="2" charset="-122"/>
              <a:ea typeface="宋体" panose="02010600030101010101" pitchFamily="2" charset="-122"/>
              <a:sym typeface="+mn-ea"/>
            </a:endParaRPr>
          </a:p>
          <a:p>
            <a:pPr indent="0">
              <a:lnSpc>
                <a:spcPct val="100000"/>
              </a:lnSpc>
            </a:pPr>
            <a:endParaRPr lang="zh-CN" altLang="en-US">
              <a:latin typeface="宋体" panose="02010600030101010101" pitchFamily="2" charset="-122"/>
              <a:ea typeface="宋体" panose="02010600030101010101" pitchFamily="2" charset="-122"/>
              <a:sym typeface="+mn-ea"/>
            </a:endParaRPr>
          </a:p>
          <a:p>
            <a:pPr indent="0">
              <a:lnSpc>
                <a:spcPct val="100000"/>
              </a:lnSpc>
            </a:pPr>
            <a:endParaRPr lang="zh-CN" altLang="en-US">
              <a:latin typeface="宋体" panose="02010600030101010101" pitchFamily="2" charset="-122"/>
              <a:ea typeface="宋体" panose="02010600030101010101" pitchFamily="2"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r="1088"/>
          <a:stretch>
            <a:fillRect/>
          </a:stretch>
        </p:blipFill>
        <p:spPr>
          <a:xfrm>
            <a:off x="313055" y="316865"/>
            <a:ext cx="8660765" cy="5250815"/>
          </a:xfrm>
          <a:prstGeom prst="rect">
            <a:avLst/>
          </a:prstGeom>
        </p:spPr>
      </p:pic>
      <p:pic>
        <p:nvPicPr>
          <p:cNvPr id="6" name="图片 5"/>
          <p:cNvPicPr>
            <a:picLocks noChangeAspect="1"/>
          </p:cNvPicPr>
          <p:nvPr/>
        </p:nvPicPr>
        <p:blipFill>
          <a:blip r:embed="rId2"/>
          <a:stretch>
            <a:fillRect/>
          </a:stretch>
        </p:blipFill>
        <p:spPr>
          <a:xfrm>
            <a:off x="6238875" y="642620"/>
            <a:ext cx="1543050" cy="1019175"/>
          </a:xfrm>
          <a:prstGeom prst="rect">
            <a:avLst/>
          </a:prstGeom>
        </p:spPr>
      </p:pic>
      <p:pic>
        <p:nvPicPr>
          <p:cNvPr id="7" name="图片 6"/>
          <p:cNvPicPr>
            <a:picLocks noChangeAspect="1"/>
          </p:cNvPicPr>
          <p:nvPr/>
        </p:nvPicPr>
        <p:blipFill>
          <a:blip r:embed="rId3"/>
          <a:stretch>
            <a:fillRect/>
          </a:stretch>
        </p:blipFill>
        <p:spPr>
          <a:xfrm>
            <a:off x="7967345" y="614045"/>
            <a:ext cx="1419225" cy="1047750"/>
          </a:xfrm>
          <a:prstGeom prst="rect">
            <a:avLst/>
          </a:prstGeom>
        </p:spPr>
      </p:pic>
      <p:sp>
        <p:nvSpPr>
          <p:cNvPr id="2" name="文本框 1"/>
          <p:cNvSpPr txBox="1"/>
          <p:nvPr/>
        </p:nvSpPr>
        <p:spPr>
          <a:xfrm>
            <a:off x="1585595" y="1829435"/>
            <a:ext cx="1629410" cy="706755"/>
          </a:xfrm>
          <a:prstGeom prst="rect">
            <a:avLst/>
          </a:prstGeom>
          <a:solidFill>
            <a:srgbClr val="C00000"/>
          </a:solidFill>
        </p:spPr>
        <p:txBody>
          <a:bodyPr wrap="square" rtlCol="0" anchor="t">
            <a:spAutoFit/>
          </a:bodyPr>
          <a:p>
            <a:r>
              <a:rPr lang="en-US" sz="800">
                <a:solidFill>
                  <a:schemeClr val="bg1"/>
                </a:solidFill>
                <a:latin typeface="Calibri" panose="020F0502020204030204" charset="0"/>
                <a:ea typeface="宋体" panose="02010600030101010101" pitchFamily="2" charset="-122"/>
                <a:cs typeface="Times New Roman" panose="02020603050405020304" charset="0"/>
                <a:sym typeface="+mn-ea"/>
              </a:rPr>
              <a:t>Step1</a:t>
            </a:r>
            <a:r>
              <a:rPr lang="zh-CN" sz="800">
                <a:solidFill>
                  <a:schemeClr val="bg1"/>
                </a:solidFill>
                <a:latin typeface="Calibri" panose="020F0502020204030204" charset="0"/>
                <a:ea typeface="宋体" panose="02010600030101010101" pitchFamily="2" charset="-122"/>
                <a:sym typeface="+mn-ea"/>
              </a:rPr>
              <a:t>：选中节点（部门）</a:t>
            </a:r>
            <a:r>
              <a:rPr lang="en-US" sz="800">
                <a:solidFill>
                  <a:schemeClr val="bg1"/>
                </a:solidFill>
                <a:latin typeface="Calibri" panose="020F0502020204030204" charset="0"/>
                <a:ea typeface="宋体" panose="02010600030101010101" pitchFamily="2" charset="-122"/>
                <a:cs typeface="Times New Roman" panose="02020603050405020304" charset="0"/>
                <a:sym typeface="+mn-ea"/>
              </a:rPr>
              <a:t>Step2</a:t>
            </a:r>
            <a:r>
              <a:rPr lang="zh-CN" sz="800">
                <a:solidFill>
                  <a:schemeClr val="bg1"/>
                </a:solidFill>
                <a:latin typeface="Calibri" panose="020F0502020204030204" charset="0"/>
                <a:ea typeface="宋体" panose="02010600030101010101" pitchFamily="2" charset="-122"/>
                <a:sym typeface="+mn-ea"/>
              </a:rPr>
              <a:t>：点击按钮“添加子节点”</a:t>
            </a:r>
            <a:r>
              <a:rPr lang="en-US" sz="800">
                <a:solidFill>
                  <a:schemeClr val="bg1"/>
                </a:solidFill>
                <a:latin typeface="Calibri" panose="020F0502020204030204" charset="0"/>
                <a:ea typeface="宋体" panose="02010600030101010101" pitchFamily="2" charset="-122"/>
                <a:cs typeface="Times New Roman" panose="02020603050405020304" charset="0"/>
                <a:sym typeface="+mn-ea"/>
              </a:rPr>
              <a:t>Step3</a:t>
            </a:r>
            <a:r>
              <a:rPr lang="zh-CN" sz="800">
                <a:solidFill>
                  <a:schemeClr val="bg1"/>
                </a:solidFill>
                <a:latin typeface="Calibri" panose="020F0502020204030204" charset="0"/>
                <a:ea typeface="宋体" panose="02010600030101010101" pitchFamily="2" charset="-122"/>
                <a:sym typeface="+mn-ea"/>
              </a:rPr>
              <a:t>：为子节点输入名称</a:t>
            </a:r>
            <a:r>
              <a:rPr lang="en-US" sz="800">
                <a:solidFill>
                  <a:schemeClr val="bg1"/>
                </a:solidFill>
                <a:latin typeface="Calibri" panose="020F0502020204030204" charset="0"/>
                <a:ea typeface="宋体" panose="02010600030101010101" pitchFamily="2" charset="-122"/>
                <a:cs typeface="Times New Roman" panose="02020603050405020304" charset="0"/>
                <a:sym typeface="+mn-ea"/>
              </a:rPr>
              <a:t>Step4</a:t>
            </a:r>
            <a:r>
              <a:rPr lang="zh-CN" sz="800">
                <a:solidFill>
                  <a:schemeClr val="bg1"/>
                </a:solidFill>
                <a:latin typeface="Calibri" panose="020F0502020204030204" charset="0"/>
                <a:ea typeface="宋体" panose="02010600030101010101" pitchFamily="2" charset="-122"/>
                <a:sym typeface="+mn-ea"/>
              </a:rPr>
              <a:t>：随意点击空白处保存</a:t>
            </a:r>
            <a:endParaRPr lang="zh-CN" sz="800">
              <a:solidFill>
                <a:schemeClr val="bg1"/>
              </a:solidFill>
              <a:latin typeface="Calibri" panose="020F0502020204030204" charset="0"/>
              <a:ea typeface="宋体" panose="02010600030101010101" pitchFamily="2" charset="-122"/>
              <a:sym typeface="+mn-ea"/>
            </a:endParaRPr>
          </a:p>
          <a:p>
            <a:endParaRPr lang="zh-CN" altLang="en-US" sz="800">
              <a:solidFill>
                <a:schemeClr val="bg1"/>
              </a:solidFill>
              <a:latin typeface="Calibri" panose="020F0502020204030204" charset="0"/>
              <a:ea typeface="宋体" panose="02010600030101010101" pitchFamily="2" charset="-122"/>
              <a:sym typeface="+mn-ea"/>
            </a:endParaRPr>
          </a:p>
        </p:txBody>
      </p:sp>
      <p:sp>
        <p:nvSpPr>
          <p:cNvPr id="5" name="矩形 4"/>
          <p:cNvSpPr/>
          <p:nvPr/>
        </p:nvSpPr>
        <p:spPr>
          <a:xfrm>
            <a:off x="2079625" y="1379220"/>
            <a:ext cx="640715" cy="266700"/>
          </a:xfrm>
          <a:prstGeom prst="rect">
            <a:avLst/>
          </a:prstGeom>
          <a:solidFill>
            <a:srgbClr val="C00000">
              <a:alpha val="1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2773045" y="316865"/>
            <a:ext cx="1629410" cy="706755"/>
          </a:xfrm>
          <a:prstGeom prst="rect">
            <a:avLst/>
          </a:prstGeom>
          <a:solidFill>
            <a:schemeClr val="accent1">
              <a:lumMod val="20000"/>
              <a:lumOff val="80000"/>
            </a:schemeClr>
          </a:solidFill>
        </p:spPr>
        <p:txBody>
          <a:bodyPr wrap="square" rtlCol="0" anchor="t">
            <a:spAutoFit/>
          </a:bodyPr>
          <a:p>
            <a:r>
              <a:rPr lang="en-US" sz="800">
                <a:latin typeface="Calibri" panose="020F0502020204030204" charset="0"/>
                <a:ea typeface="宋体" panose="02010600030101010101" pitchFamily="2" charset="-122"/>
                <a:cs typeface="Times New Roman" panose="02020603050405020304" charset="0"/>
                <a:sym typeface="+mn-ea"/>
              </a:rPr>
              <a:t>Step1</a:t>
            </a:r>
            <a:r>
              <a:rPr lang="zh-CN" sz="800">
                <a:latin typeface="Calibri" panose="020F0502020204030204" charset="0"/>
                <a:ea typeface="宋体" panose="02010600030101010101" pitchFamily="2" charset="-122"/>
                <a:sym typeface="+mn-ea"/>
              </a:rPr>
              <a:t>：选中节点（部门）</a:t>
            </a:r>
            <a:r>
              <a:rPr lang="en-US" sz="800">
                <a:latin typeface="Calibri" panose="020F0502020204030204" charset="0"/>
                <a:ea typeface="宋体" panose="02010600030101010101" pitchFamily="2" charset="-122"/>
                <a:cs typeface="Times New Roman" panose="02020603050405020304" charset="0"/>
                <a:sym typeface="+mn-ea"/>
              </a:rPr>
              <a:t>Step2</a:t>
            </a:r>
            <a:r>
              <a:rPr lang="zh-CN" sz="800">
                <a:latin typeface="Calibri" panose="020F0502020204030204" charset="0"/>
                <a:ea typeface="宋体" panose="02010600030101010101" pitchFamily="2" charset="-122"/>
                <a:sym typeface="+mn-ea"/>
              </a:rPr>
              <a:t>：点击重命名</a:t>
            </a:r>
            <a:r>
              <a:rPr lang="en-US" sz="800">
                <a:latin typeface="Calibri" panose="020F0502020204030204" charset="0"/>
                <a:ea typeface="宋体" panose="02010600030101010101" pitchFamily="2" charset="-122"/>
                <a:cs typeface="Times New Roman" panose="02020603050405020304" charset="0"/>
                <a:sym typeface="+mn-ea"/>
              </a:rPr>
              <a:t>Step3</a:t>
            </a:r>
            <a:r>
              <a:rPr lang="zh-CN" sz="800">
                <a:latin typeface="Calibri" panose="020F0502020204030204" charset="0"/>
                <a:ea typeface="宋体" panose="02010600030101010101" pitchFamily="2" charset="-122"/>
                <a:sym typeface="+mn-ea"/>
              </a:rPr>
              <a:t>：修改节点名称</a:t>
            </a:r>
            <a:r>
              <a:rPr lang="en-US" sz="800">
                <a:latin typeface="Calibri" panose="020F0502020204030204" charset="0"/>
                <a:ea typeface="宋体" panose="02010600030101010101" pitchFamily="2" charset="-122"/>
                <a:cs typeface="Times New Roman" panose="02020603050405020304" charset="0"/>
                <a:sym typeface="+mn-ea"/>
              </a:rPr>
              <a:t>Step4</a:t>
            </a:r>
            <a:r>
              <a:rPr lang="zh-CN" sz="800">
                <a:latin typeface="Calibri" panose="020F0502020204030204" charset="0"/>
                <a:ea typeface="宋体" panose="02010600030101010101" pitchFamily="2" charset="-122"/>
                <a:sym typeface="+mn-ea"/>
              </a:rPr>
              <a:t>：点击空白处保存</a:t>
            </a:r>
            <a:endParaRPr lang="zh-CN" sz="800">
              <a:solidFill>
                <a:schemeClr val="bg1"/>
              </a:solidFill>
              <a:latin typeface="Calibri" panose="020F0502020204030204" charset="0"/>
              <a:ea typeface="宋体" panose="02010600030101010101" pitchFamily="2" charset="-122"/>
              <a:sym typeface="+mn-ea"/>
            </a:endParaRPr>
          </a:p>
          <a:p>
            <a:endParaRPr lang="zh-CN" altLang="en-US" sz="800">
              <a:solidFill>
                <a:schemeClr val="bg1"/>
              </a:solidFill>
              <a:latin typeface="Calibri" panose="020F0502020204030204" charset="0"/>
              <a:ea typeface="宋体" panose="02010600030101010101" pitchFamily="2" charset="-122"/>
              <a:sym typeface="+mn-ea"/>
            </a:endParaRPr>
          </a:p>
        </p:txBody>
      </p:sp>
      <p:cxnSp>
        <p:nvCxnSpPr>
          <p:cNvPr id="10" name="直接箭头连接符 9"/>
          <p:cNvCxnSpPr>
            <a:stCxn id="5" idx="2"/>
            <a:endCxn id="2" idx="0"/>
          </p:cNvCxnSpPr>
          <p:nvPr/>
        </p:nvCxnSpPr>
        <p:spPr>
          <a:xfrm>
            <a:off x="2400300" y="1645920"/>
            <a:ext cx="0" cy="18351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712085" y="1395095"/>
            <a:ext cx="640715" cy="266700"/>
          </a:xfrm>
          <a:prstGeom prst="rect">
            <a:avLst/>
          </a:prstGeom>
          <a:solidFill>
            <a:schemeClr val="accent1">
              <a:alpha val="1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箭头连接符 11"/>
          <p:cNvCxnSpPr/>
          <p:nvPr/>
        </p:nvCxnSpPr>
        <p:spPr>
          <a:xfrm flipV="1">
            <a:off x="3154680" y="1021080"/>
            <a:ext cx="7620" cy="358140"/>
          </a:xfrm>
          <a:prstGeom prst="straightConnector1">
            <a:avLst/>
          </a:prstGeom>
          <a:solidFill>
            <a:schemeClr val="accent1">
              <a:alpha val="14000"/>
            </a:schemeClr>
          </a:solidFill>
          <a:ln>
            <a:solidFill>
              <a:srgbClr val="1F2DA8"/>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375025" y="1395095"/>
            <a:ext cx="640715" cy="266700"/>
          </a:xfrm>
          <a:prstGeom prst="rect">
            <a:avLst/>
          </a:prstGeom>
          <a:solidFill>
            <a:schemeClr val="accent6">
              <a:lumMod val="75000"/>
              <a:alpha val="1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箭头连接符 13"/>
          <p:cNvCxnSpPr/>
          <p:nvPr/>
        </p:nvCxnSpPr>
        <p:spPr>
          <a:xfrm>
            <a:off x="3892550" y="1661795"/>
            <a:ext cx="0" cy="136334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079625" y="3025140"/>
            <a:ext cx="2540000" cy="1198880"/>
          </a:xfrm>
          <a:prstGeom prst="rect">
            <a:avLst/>
          </a:prstGeom>
          <a:solidFill>
            <a:schemeClr val="accent6">
              <a:lumMod val="75000"/>
            </a:schemeClr>
          </a:solidFill>
        </p:spPr>
        <p:txBody>
          <a:bodyPr wrap="square" rtlCol="0" anchor="t">
            <a:spAutoFit/>
          </a:bodyPr>
          <a:p>
            <a:r>
              <a:rPr lang="en-US" sz="800">
                <a:latin typeface="Calibri" panose="020F0502020204030204" charset="0"/>
                <a:ea typeface="宋体" panose="02010600030101010101" pitchFamily="2" charset="-122"/>
                <a:cs typeface="Times New Roman" panose="02020603050405020304" charset="0"/>
                <a:sym typeface="+mn-ea"/>
              </a:rPr>
              <a:t>tep1</a:t>
            </a:r>
            <a:r>
              <a:rPr lang="zh-CN" sz="800">
                <a:latin typeface="Calibri" panose="020F0502020204030204" charset="0"/>
                <a:ea typeface="宋体" panose="02010600030101010101" pitchFamily="2" charset="-122"/>
                <a:sym typeface="+mn-ea"/>
              </a:rPr>
              <a:t>：选中节点（假设</a:t>
            </a:r>
            <a:r>
              <a:rPr lang="en-US" sz="800">
                <a:latin typeface="Calibri" panose="020F0502020204030204" charset="0"/>
                <a:ea typeface="宋体" panose="02010600030101010101" pitchFamily="2" charset="-122"/>
                <a:cs typeface="Times New Roman" panose="02020603050405020304" charset="0"/>
                <a:sym typeface="+mn-ea"/>
              </a:rPr>
              <a:t>Step2</a:t>
            </a:r>
            <a:r>
              <a:rPr lang="zh-CN" sz="800">
                <a:latin typeface="Calibri" panose="020F0502020204030204" charset="0"/>
                <a:ea typeface="宋体" panose="02010600030101010101" pitchFamily="2" charset="-122"/>
                <a:sym typeface="+mn-ea"/>
              </a:rPr>
              <a:t>：点击删除按钮</a:t>
            </a:r>
            <a:r>
              <a:rPr lang="en-US" sz="800">
                <a:latin typeface="Calibri" panose="020F0502020204030204" charset="0"/>
                <a:ea typeface="宋体" panose="02010600030101010101" pitchFamily="2" charset="-122"/>
                <a:cs typeface="Times New Roman" panose="02020603050405020304" charset="0"/>
                <a:sym typeface="+mn-ea"/>
              </a:rPr>
              <a:t>Step3</a:t>
            </a:r>
            <a:r>
              <a:rPr lang="zh-CN" sz="800">
                <a:latin typeface="Calibri" panose="020F0502020204030204" charset="0"/>
                <a:ea typeface="宋体" panose="02010600030101010101" pitchFamily="2" charset="-122"/>
                <a:sym typeface="+mn-ea"/>
              </a:rPr>
              <a:t>：①该节点下无子节点或用户 —</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提示（有子节点或用户未删除）—</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确定—</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删除子节点或用户—</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选中节点—</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点击删除按钮—</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提示（确定删除？）—</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确定—</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删除成功</a:t>
            </a:r>
            <a:r>
              <a:rPr lang="zh-CN" sz="800">
                <a:latin typeface="Calibri" panose="020F0502020204030204" charset="0"/>
                <a:ea typeface="宋体" panose="02010600030101010101" pitchFamily="2" charset="-122"/>
                <a:cs typeface="Times New Roman" panose="02020603050405020304" charset="0"/>
                <a:sym typeface="+mn-ea"/>
              </a:rPr>
              <a:t>      ②该节点下有子节点或用户 —</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提示（确定删除？）—</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确定—</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删除成功</a:t>
            </a:r>
            <a:endParaRPr lang="en-US" sz="800">
              <a:latin typeface="Calibri" panose="020F0502020204030204" charset="0"/>
              <a:ea typeface="宋体" panose="02010600030101010101" pitchFamily="2" charset="-122"/>
              <a:sym typeface="+mn-ea"/>
            </a:endParaRPr>
          </a:p>
          <a:p>
            <a:endParaRPr lang="zh-CN" altLang="en-US" sz="800"/>
          </a:p>
        </p:txBody>
      </p:sp>
      <p:sp>
        <p:nvSpPr>
          <p:cNvPr id="16" name="矩形 15"/>
          <p:cNvSpPr/>
          <p:nvPr/>
        </p:nvSpPr>
        <p:spPr>
          <a:xfrm>
            <a:off x="7915275" y="1829435"/>
            <a:ext cx="640715" cy="2667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8973820" y="1829435"/>
            <a:ext cx="3084830" cy="2584450"/>
          </a:xfrm>
          <a:prstGeom prst="rect">
            <a:avLst/>
          </a:prstGeom>
          <a:noFill/>
        </p:spPr>
        <p:txBody>
          <a:bodyPr wrap="square" rtlCol="0" anchor="t">
            <a:spAutoFit/>
          </a:bodyPr>
          <a:p>
            <a:pPr indent="0">
              <a:lnSpc>
                <a:spcPct val="150000"/>
              </a:lnSpc>
            </a:pPr>
            <a:r>
              <a:rPr lang="en-US" altLang="zh-CN" sz="1200">
                <a:solidFill>
                  <a:schemeClr val="accent1"/>
                </a:solidFill>
                <a:latin typeface="Calibri" panose="020F0502020204030204" charset="0"/>
                <a:ea typeface="宋体" panose="02010600030101010101" pitchFamily="2" charset="-122"/>
                <a:sym typeface="+mn-ea"/>
              </a:rPr>
              <a:t>1.</a:t>
            </a:r>
            <a:r>
              <a:rPr lang="zh-CN" sz="1200">
                <a:solidFill>
                  <a:schemeClr val="accent1"/>
                </a:solidFill>
                <a:latin typeface="Calibri" panose="020F0502020204030204" charset="0"/>
                <a:ea typeface="宋体" panose="02010600030101010101" pitchFamily="2" charset="-122"/>
                <a:sym typeface="+mn-ea"/>
              </a:rPr>
              <a:t>在部门管理列表选中节点（部门）</a:t>
            </a:r>
            <a:endParaRPr lang="en-US" sz="1200">
              <a:solidFill>
                <a:schemeClr val="accent1"/>
              </a:solidFill>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sz="1200">
                <a:solidFill>
                  <a:schemeClr val="accent1"/>
                </a:solidFill>
                <a:latin typeface="Calibri" panose="020F0502020204030204" charset="0"/>
                <a:ea typeface="宋体" panose="02010600030101010101" pitchFamily="2" charset="-122"/>
                <a:cs typeface="Times New Roman" panose="02020603050405020304" charset="0"/>
                <a:sym typeface="+mn-ea"/>
              </a:rPr>
              <a:t>2.</a:t>
            </a:r>
            <a:r>
              <a:rPr lang="zh-CN" sz="1200">
                <a:solidFill>
                  <a:schemeClr val="accent1"/>
                </a:solidFill>
                <a:latin typeface="Calibri" panose="020F0502020204030204" charset="0"/>
                <a:ea typeface="宋体" panose="02010600030101010101" pitchFamily="2" charset="-122"/>
                <a:sym typeface="+mn-ea"/>
              </a:rPr>
              <a:t>在用户管理模块输入用户名，密码，选择角色（保存成功后该用户即拥有该角色所有权限）、部门（默认部门为第一步所选部门）。</a:t>
            </a:r>
            <a:endParaRPr lang="en-US" sz="1200">
              <a:solidFill>
                <a:schemeClr val="accent1"/>
              </a:solidFill>
              <a:latin typeface="Calibri" panose="020F0502020204030204" charset="0"/>
              <a:ea typeface="宋体" panose="02010600030101010101" pitchFamily="2" charset="-122"/>
              <a:cs typeface="Times New Roman" panose="02020603050405020304" charset="0"/>
              <a:sym typeface="+mn-ea"/>
            </a:endParaRPr>
          </a:p>
          <a:p>
            <a:pPr indent="0">
              <a:lnSpc>
                <a:spcPct val="150000"/>
              </a:lnSpc>
            </a:pPr>
            <a:r>
              <a:rPr lang="en-US" altLang="zh-CN" sz="1200">
                <a:latin typeface="宋体" panose="02010600030101010101" pitchFamily="2" charset="-122"/>
                <a:ea typeface="宋体" panose="02010600030101010101" pitchFamily="2" charset="-122"/>
                <a:sym typeface="+mn-ea"/>
              </a:rPr>
              <a:t>3.</a:t>
            </a:r>
            <a:r>
              <a:rPr lang="zh-CN" altLang="en-US" sz="1200">
                <a:latin typeface="宋体" panose="02010600030101010101" pitchFamily="2" charset="-122"/>
                <a:ea typeface="宋体" panose="02010600030101010101" pitchFamily="2" charset="-122"/>
                <a:sym typeface="+mn-ea"/>
              </a:rPr>
              <a:t>点击添加就自动添加无提示框，点击删除按钮提示是否确定删除</a:t>
            </a:r>
            <a:endParaRPr lang="zh-CN" altLang="en-US" sz="1200">
              <a:latin typeface="宋体" panose="02010600030101010101" pitchFamily="2" charset="-122"/>
              <a:ea typeface="宋体" panose="02010600030101010101" pitchFamily="2" charset="-122"/>
              <a:sym typeface="+mn-ea"/>
            </a:endParaRPr>
          </a:p>
          <a:p>
            <a:pPr indent="0">
              <a:lnSpc>
                <a:spcPct val="200000"/>
              </a:lnSpc>
            </a:pPr>
            <a:r>
              <a:rPr lang="en-US" altLang="zh-CN" sz="1200">
                <a:latin typeface="宋体" panose="02010600030101010101" pitchFamily="2" charset="-122"/>
                <a:ea typeface="宋体" panose="02010600030101010101" pitchFamily="2" charset="-122"/>
                <a:sym typeface="+mn-ea"/>
              </a:rPr>
              <a:t>4.</a:t>
            </a:r>
            <a:r>
              <a:rPr lang="zh-CN" altLang="en-US" sz="1200">
                <a:latin typeface="宋体" panose="02010600030101010101" pitchFamily="2" charset="-122"/>
                <a:ea typeface="宋体" panose="02010600030101010101" pitchFamily="2" charset="-122"/>
                <a:sym typeface="+mn-ea"/>
              </a:rPr>
              <a:t>点击编辑弹出窗口，编辑完之后确定</a:t>
            </a:r>
            <a:endParaRPr lang="zh-CN" altLang="en-US" sz="1200">
              <a:latin typeface="宋体" panose="02010600030101010101" pitchFamily="2" charset="-122"/>
              <a:ea typeface="宋体" panose="02010600030101010101" pitchFamily="2" charset="-122"/>
              <a:sym typeface="+mn-ea"/>
            </a:endParaRPr>
          </a:p>
          <a:p>
            <a:endParaRPr lang="zh-CN" altLang="en-US" sz="1200">
              <a:solidFill>
                <a:schemeClr val="accent1"/>
              </a:solidFill>
              <a:latin typeface="Calibri" panose="020F0502020204030204" charset="0"/>
              <a:ea typeface="宋体" panose="02010600030101010101" pitchFamily="2" charset="-122"/>
              <a:sym typeface="+mn-ea"/>
            </a:endParaRPr>
          </a:p>
        </p:txBody>
      </p:sp>
      <p:cxnSp>
        <p:nvCxnSpPr>
          <p:cNvPr id="18" name="直接箭头连接符 17"/>
          <p:cNvCxnSpPr/>
          <p:nvPr/>
        </p:nvCxnSpPr>
        <p:spPr>
          <a:xfrm>
            <a:off x="8555990" y="2096135"/>
            <a:ext cx="378460" cy="37465"/>
          </a:xfrm>
          <a:prstGeom prst="straightConnector1">
            <a:avLst/>
          </a:prstGeom>
          <a:solidFill>
            <a:schemeClr val="accent1">
              <a:alpha val="14000"/>
            </a:schemeClr>
          </a:solidFill>
          <a:ln>
            <a:solidFill>
              <a:srgbClr val="1F2DA8"/>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7029450" y="2429510"/>
            <a:ext cx="640715"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箭头连接符 20"/>
          <p:cNvCxnSpPr/>
          <p:nvPr/>
        </p:nvCxnSpPr>
        <p:spPr>
          <a:xfrm>
            <a:off x="7264400" y="2715260"/>
            <a:ext cx="3175" cy="2368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903470" y="2886075"/>
            <a:ext cx="3145155" cy="1476375"/>
          </a:xfrm>
          <a:prstGeom prst="rect">
            <a:avLst/>
          </a:prstGeom>
          <a:noFill/>
        </p:spPr>
        <p:txBody>
          <a:bodyPr wrap="square" rtlCol="0" anchor="t">
            <a:spAutoFit/>
          </a:bodyPr>
          <a:p>
            <a:r>
              <a:rPr lang="en-US" sz="1000">
                <a:solidFill>
                  <a:srgbClr val="FF0000"/>
                </a:solidFill>
                <a:latin typeface="Calibri" panose="020F0502020204030204" charset="0"/>
                <a:ea typeface="宋体" panose="02010600030101010101" pitchFamily="2" charset="-122"/>
                <a:cs typeface="Times New Roman" panose="02020603050405020304" charset="0"/>
                <a:sym typeface="+mn-ea"/>
              </a:rPr>
              <a:t>Step1</a:t>
            </a:r>
            <a:r>
              <a:rPr lang="zh-CN" sz="1000">
                <a:solidFill>
                  <a:srgbClr val="FF0000"/>
                </a:solidFill>
                <a:latin typeface="Calibri" panose="020F0502020204030204" charset="0"/>
                <a:ea typeface="宋体" panose="02010600030101010101" pitchFamily="2" charset="-122"/>
                <a:sym typeface="+mn-ea"/>
              </a:rPr>
              <a:t>：在部门管理列表选中节点（部门）</a:t>
            </a:r>
            <a:r>
              <a:rPr lang="en-US" sz="1000">
                <a:solidFill>
                  <a:srgbClr val="FF0000"/>
                </a:solidFill>
                <a:latin typeface="Calibri" panose="020F0502020204030204" charset="0"/>
                <a:ea typeface="宋体" panose="02010600030101010101" pitchFamily="2" charset="-122"/>
                <a:cs typeface="Times New Roman" panose="02020603050405020304" charset="0"/>
                <a:sym typeface="+mn-ea"/>
              </a:rPr>
              <a:t>Step2</a:t>
            </a:r>
            <a:r>
              <a:rPr lang="zh-CN" sz="1000">
                <a:solidFill>
                  <a:srgbClr val="FF0000"/>
                </a:solidFill>
                <a:latin typeface="Calibri" panose="020F0502020204030204" charset="0"/>
                <a:ea typeface="宋体" panose="02010600030101010101" pitchFamily="2" charset="-122"/>
                <a:sym typeface="+mn-ea"/>
              </a:rPr>
              <a:t>：右侧用户管理输入框输入用户名称滑</a:t>
            </a:r>
            <a:endParaRPr lang="zh-CN" sz="1000">
              <a:solidFill>
                <a:srgbClr val="FF0000"/>
              </a:solidFill>
              <a:latin typeface="Calibri" panose="020F0502020204030204" charset="0"/>
              <a:ea typeface="宋体" panose="02010600030101010101" pitchFamily="2" charset="-122"/>
              <a:sym typeface="+mn-ea"/>
            </a:endParaRPr>
          </a:p>
          <a:p>
            <a:r>
              <a:rPr lang="zh-CN" sz="1000">
                <a:solidFill>
                  <a:srgbClr val="FF0000"/>
                </a:solidFill>
                <a:latin typeface="Calibri" panose="020F0502020204030204" charset="0"/>
                <a:ea typeface="宋体" panose="02010600030101010101" pitchFamily="2" charset="-122"/>
                <a:sym typeface="+mn-ea"/>
              </a:rPr>
              <a:t>              动到该用户或直接手动查找用户</a:t>
            </a:r>
            <a:r>
              <a:rPr lang="en-US" sz="1000">
                <a:solidFill>
                  <a:srgbClr val="FF0000"/>
                </a:solidFill>
                <a:latin typeface="Calibri" panose="020F0502020204030204" charset="0"/>
                <a:ea typeface="宋体" panose="02010600030101010101" pitchFamily="2" charset="-122"/>
                <a:cs typeface="Times New Roman" panose="02020603050405020304" charset="0"/>
                <a:sym typeface="+mn-ea"/>
              </a:rPr>
              <a:t>Step3</a:t>
            </a:r>
            <a:r>
              <a:rPr lang="zh-CN" sz="1000">
                <a:solidFill>
                  <a:srgbClr val="FF0000"/>
                </a:solidFill>
                <a:latin typeface="Calibri" panose="020F0502020204030204" charset="0"/>
                <a:ea typeface="宋体" panose="02010600030101010101" pitchFamily="2" charset="-122"/>
                <a:sym typeface="+mn-ea"/>
              </a:rPr>
              <a:t>：点击右侧编辑按钮</a:t>
            </a:r>
            <a:r>
              <a:rPr lang="en-US" sz="1000">
                <a:solidFill>
                  <a:srgbClr val="FF0000"/>
                </a:solidFill>
                <a:latin typeface="Calibri" panose="020F0502020204030204" charset="0"/>
                <a:ea typeface="宋体" panose="02010600030101010101" pitchFamily="2" charset="-122"/>
                <a:cs typeface="Times New Roman" panose="02020603050405020304" charset="0"/>
                <a:sym typeface="+mn-ea"/>
              </a:rPr>
              <a:t>Step4</a:t>
            </a:r>
            <a:r>
              <a:rPr lang="zh-CN" sz="1000">
                <a:solidFill>
                  <a:srgbClr val="FF0000"/>
                </a:solidFill>
                <a:latin typeface="Calibri" panose="020F0502020204030204" charset="0"/>
                <a:ea typeface="宋体" panose="02010600030101010101" pitchFamily="2" charset="-122"/>
                <a:sym typeface="+mn-ea"/>
              </a:rPr>
              <a:t>：弹出用户信息编辑窗口</a:t>
            </a:r>
            <a:r>
              <a:rPr lang="en-US" sz="1000">
                <a:solidFill>
                  <a:srgbClr val="FF0000"/>
                </a:solidFill>
                <a:latin typeface="Calibri" panose="020F0502020204030204" charset="0"/>
                <a:ea typeface="宋体" panose="02010600030101010101" pitchFamily="2" charset="-122"/>
                <a:cs typeface="Times New Roman" panose="02020603050405020304" charset="0"/>
                <a:sym typeface="+mn-ea"/>
              </a:rPr>
              <a:t>Step5</a:t>
            </a:r>
            <a:r>
              <a:rPr lang="zh-CN" sz="1000">
                <a:solidFill>
                  <a:srgbClr val="FF0000"/>
                </a:solidFill>
                <a:latin typeface="Calibri" panose="020F0502020204030204" charset="0"/>
                <a:ea typeface="宋体" panose="02010600030101010101" pitchFamily="2" charset="-122"/>
                <a:sym typeface="+mn-ea"/>
              </a:rPr>
              <a:t>：取消或关闭窗口提示（该页面尚未保</a:t>
            </a:r>
            <a:endParaRPr lang="zh-CN" sz="1000">
              <a:solidFill>
                <a:srgbClr val="FF0000"/>
              </a:solidFill>
              <a:latin typeface="Calibri" panose="020F0502020204030204" charset="0"/>
              <a:ea typeface="宋体" panose="02010600030101010101" pitchFamily="2" charset="-122"/>
              <a:sym typeface="+mn-ea"/>
            </a:endParaRPr>
          </a:p>
          <a:p>
            <a:r>
              <a:rPr lang="zh-CN" sz="1000">
                <a:solidFill>
                  <a:srgbClr val="FF0000"/>
                </a:solidFill>
                <a:latin typeface="Calibri" panose="020F0502020204030204" charset="0"/>
                <a:ea typeface="宋体" panose="02010600030101010101" pitchFamily="2" charset="-122"/>
                <a:sym typeface="+mn-ea"/>
              </a:rPr>
              <a:t>              存，是否确认离开？）</a:t>
            </a:r>
            <a:r>
              <a:rPr lang="en-US" sz="1000">
                <a:solidFill>
                  <a:srgbClr val="FF0000"/>
                </a:solidFill>
                <a:latin typeface="Calibri" panose="020F0502020204030204" charset="0"/>
                <a:ea typeface="宋体" panose="02010600030101010101" pitchFamily="2" charset="-122"/>
                <a:cs typeface="Times New Roman" panose="02020603050405020304" charset="0"/>
                <a:sym typeface="+mn-ea"/>
              </a:rPr>
              <a:t>Step6</a:t>
            </a:r>
            <a:r>
              <a:rPr lang="zh-CN" sz="1000">
                <a:solidFill>
                  <a:srgbClr val="FF0000"/>
                </a:solidFill>
                <a:latin typeface="Calibri" panose="020F0502020204030204" charset="0"/>
                <a:ea typeface="宋体" panose="02010600030101010101" pitchFamily="2" charset="-122"/>
                <a:sym typeface="+mn-ea"/>
              </a:rPr>
              <a:t>：保存</a:t>
            </a:r>
            <a:r>
              <a:rPr lang="en-US" sz="1000">
                <a:solidFill>
                  <a:srgbClr val="FF0000"/>
                </a:solidFill>
                <a:latin typeface="Calibri" panose="020F0502020204030204" charset="0"/>
                <a:ea typeface="宋体" panose="02010600030101010101" pitchFamily="2" charset="-122"/>
                <a:cs typeface="Times New Roman" panose="02020603050405020304" charset="0"/>
                <a:sym typeface="+mn-ea"/>
              </a:rPr>
              <a:t>Step7</a:t>
            </a:r>
            <a:r>
              <a:rPr lang="zh-CN" sz="1000">
                <a:solidFill>
                  <a:srgbClr val="FF0000"/>
                </a:solidFill>
                <a:latin typeface="Calibri" panose="020F0502020204030204" charset="0"/>
                <a:ea typeface="宋体" panose="02010600030101010101" pitchFamily="2" charset="-122"/>
                <a:sym typeface="+mn-ea"/>
              </a:rPr>
              <a:t>：完成</a:t>
            </a:r>
            <a:endParaRPr lang="zh-CN" altLang="en-US" sz="1000">
              <a:solidFill>
                <a:srgbClr val="FF0000"/>
              </a:solidFill>
              <a:latin typeface="Calibri" panose="020F0502020204030204" charset="0"/>
              <a:ea typeface="宋体" panose="02010600030101010101" pitchFamily="2" charset="-122"/>
              <a:sym typeface="+mn-ea"/>
            </a:endParaRPr>
          </a:p>
        </p:txBody>
      </p:sp>
      <p:sp>
        <p:nvSpPr>
          <p:cNvPr id="23" name="矩形 22"/>
          <p:cNvSpPr/>
          <p:nvPr/>
        </p:nvSpPr>
        <p:spPr>
          <a:xfrm>
            <a:off x="7715250" y="2439035"/>
            <a:ext cx="640715" cy="2667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4" name="直接箭头连接符 23"/>
          <p:cNvCxnSpPr/>
          <p:nvPr/>
        </p:nvCxnSpPr>
        <p:spPr>
          <a:xfrm>
            <a:off x="7969250" y="2715260"/>
            <a:ext cx="260350" cy="180911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750050" y="4552950"/>
            <a:ext cx="4415155" cy="1014730"/>
          </a:xfrm>
          <a:prstGeom prst="rect">
            <a:avLst/>
          </a:prstGeom>
          <a:solidFill>
            <a:schemeClr val="accent1"/>
          </a:solidFill>
        </p:spPr>
        <p:txBody>
          <a:bodyPr wrap="none" rtlCol="0" anchor="t">
            <a:spAutoFit/>
          </a:bodyPr>
          <a:p>
            <a:pPr indent="0"/>
            <a:r>
              <a:rPr lang="en-US" sz="1000">
                <a:solidFill>
                  <a:schemeClr val="bg1"/>
                </a:solidFill>
                <a:latin typeface="Calibri" panose="020F0502020204030204" charset="0"/>
                <a:ea typeface="宋体" panose="02010600030101010101" pitchFamily="2" charset="-122"/>
                <a:cs typeface="Times New Roman" panose="02020603050405020304" charset="0"/>
                <a:sym typeface="+mn-ea"/>
              </a:rPr>
              <a:t>Step1</a:t>
            </a:r>
            <a:r>
              <a:rPr lang="zh-CN" sz="1000">
                <a:solidFill>
                  <a:schemeClr val="bg1"/>
                </a:solidFill>
                <a:latin typeface="Calibri" panose="020F0502020204030204" charset="0"/>
                <a:ea typeface="宋体" panose="02010600030101010101" pitchFamily="2" charset="-122"/>
                <a:sym typeface="+mn-ea"/>
              </a:rPr>
              <a:t>：在部门管理列表选中节点（部门）</a:t>
            </a:r>
            <a:r>
              <a:rPr lang="en-US" sz="1000">
                <a:solidFill>
                  <a:schemeClr val="bg1"/>
                </a:solidFill>
                <a:latin typeface="Calibri" panose="020F0502020204030204" charset="0"/>
                <a:ea typeface="宋体" panose="02010600030101010101" pitchFamily="2" charset="-122"/>
                <a:cs typeface="Times New Roman" panose="02020603050405020304" charset="0"/>
                <a:sym typeface="+mn-ea"/>
              </a:rPr>
              <a:t>Step2</a:t>
            </a:r>
            <a:r>
              <a:rPr lang="zh-CN" sz="1000">
                <a:solidFill>
                  <a:schemeClr val="bg1"/>
                </a:solidFill>
                <a:latin typeface="Calibri" panose="020F0502020204030204" charset="0"/>
                <a:ea typeface="宋体" panose="02010600030101010101" pitchFamily="2" charset="-122"/>
                <a:sym typeface="+mn-ea"/>
              </a:rPr>
              <a:t>：右侧用户管理输入框输入用户名称滑动到该用户或直接手动查找用户</a:t>
            </a:r>
            <a:r>
              <a:rPr lang="en-US" sz="1000">
                <a:solidFill>
                  <a:schemeClr val="bg1"/>
                </a:solidFill>
                <a:latin typeface="Calibri" panose="020F0502020204030204" charset="0"/>
                <a:ea typeface="宋体" panose="02010600030101010101" pitchFamily="2" charset="-122"/>
                <a:cs typeface="Times New Roman" panose="02020603050405020304" charset="0"/>
                <a:sym typeface="+mn-ea"/>
              </a:rPr>
              <a:t>Step3</a:t>
            </a:r>
            <a:r>
              <a:rPr lang="zh-CN" sz="1000">
                <a:solidFill>
                  <a:schemeClr val="bg1"/>
                </a:solidFill>
                <a:latin typeface="Calibri" panose="020F0502020204030204" charset="0"/>
                <a:ea typeface="宋体" panose="02010600030101010101" pitchFamily="2" charset="-122"/>
                <a:sym typeface="+mn-ea"/>
              </a:rPr>
              <a:t>：点击右侧删除按钮</a:t>
            </a:r>
            <a:r>
              <a:rPr lang="en-US" sz="1000">
                <a:solidFill>
                  <a:schemeClr val="bg1"/>
                </a:solidFill>
                <a:latin typeface="Calibri" panose="020F0502020204030204" charset="0"/>
                <a:ea typeface="宋体" panose="02010600030101010101" pitchFamily="2" charset="-122"/>
                <a:cs typeface="Times New Roman" panose="02020603050405020304" charset="0"/>
                <a:sym typeface="+mn-ea"/>
              </a:rPr>
              <a:t>Step4</a:t>
            </a:r>
            <a:r>
              <a:rPr lang="zh-CN" sz="1000">
                <a:solidFill>
                  <a:schemeClr val="bg1"/>
                </a:solidFill>
                <a:latin typeface="Calibri" panose="020F0502020204030204" charset="0"/>
                <a:ea typeface="宋体" panose="02010600030101010101" pitchFamily="2" charset="-122"/>
                <a:sym typeface="+mn-ea"/>
              </a:rPr>
              <a:t>：提示（确定删除该用户？）</a:t>
            </a:r>
            <a:r>
              <a:rPr lang="en-US" sz="1000">
                <a:solidFill>
                  <a:schemeClr val="bg1"/>
                </a:solidFill>
                <a:latin typeface="Calibri" panose="020F0502020204030204" charset="0"/>
                <a:ea typeface="宋体" panose="02010600030101010101" pitchFamily="2" charset="-122"/>
                <a:cs typeface="Times New Roman" panose="02020603050405020304" charset="0"/>
                <a:sym typeface="+mn-ea"/>
              </a:rPr>
              <a:t>Step5</a:t>
            </a:r>
            <a:r>
              <a:rPr lang="zh-CN" sz="1000">
                <a:solidFill>
                  <a:schemeClr val="bg1"/>
                </a:solidFill>
                <a:latin typeface="Calibri" panose="020F0502020204030204" charset="0"/>
                <a:ea typeface="宋体" panose="02010600030101010101" pitchFamily="2" charset="-122"/>
                <a:sym typeface="+mn-ea"/>
              </a:rPr>
              <a:t>：确定</a:t>
            </a:r>
            <a:r>
              <a:rPr lang="en-US" sz="1000">
                <a:solidFill>
                  <a:schemeClr val="bg1"/>
                </a:solidFill>
                <a:latin typeface="Calibri" panose="020F0502020204030204" charset="0"/>
                <a:ea typeface="宋体" panose="02010600030101010101" pitchFamily="2" charset="-122"/>
                <a:cs typeface="Times New Roman" panose="02020603050405020304" charset="0"/>
                <a:sym typeface="+mn-ea"/>
              </a:rPr>
              <a:t>Step6</a:t>
            </a:r>
            <a:r>
              <a:rPr lang="zh-CN" sz="1000">
                <a:solidFill>
                  <a:schemeClr val="bg1"/>
                </a:solidFill>
                <a:latin typeface="Calibri" panose="020F0502020204030204" charset="0"/>
                <a:ea typeface="宋体" panose="02010600030101010101" pitchFamily="2" charset="-122"/>
                <a:sym typeface="+mn-ea"/>
              </a:rPr>
              <a:t>：完成</a:t>
            </a:r>
            <a:endParaRPr lang="zh-CN" altLang="en-US" sz="1000">
              <a:solidFill>
                <a:schemeClr val="bg1"/>
              </a:solidFill>
              <a:latin typeface="Calibri" panose="020F0502020204030204" charset="0"/>
              <a:ea typeface="宋体" panose="02010600030101010101" pitchFamily="2"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5410" y="352425"/>
            <a:ext cx="8400415" cy="5287645"/>
          </a:xfrm>
          <a:prstGeom prst="rect">
            <a:avLst/>
          </a:prstGeom>
        </p:spPr>
      </p:pic>
      <p:sp>
        <p:nvSpPr>
          <p:cNvPr id="9" name="文本框 8"/>
          <p:cNvSpPr txBox="1"/>
          <p:nvPr/>
        </p:nvSpPr>
        <p:spPr>
          <a:xfrm>
            <a:off x="8824595" y="998220"/>
            <a:ext cx="2540000" cy="2861310"/>
          </a:xfrm>
          <a:prstGeom prst="rect">
            <a:avLst/>
          </a:prstGeom>
          <a:noFill/>
        </p:spPr>
        <p:txBody>
          <a:bodyPr wrap="square" rtlCol="0" anchor="t">
            <a:spAutoFit/>
          </a:bodyPr>
          <a:p>
            <a:pPr indent="0">
              <a:lnSpc>
                <a:spcPct val="200000"/>
              </a:lnSpc>
            </a:pPr>
            <a:r>
              <a:rPr lang="en-US" altLang="zh-CN">
                <a:latin typeface="宋体" panose="02010600030101010101" pitchFamily="2" charset="-122"/>
                <a:ea typeface="宋体" panose="02010600030101010101" pitchFamily="2" charset="-122"/>
                <a:sym typeface="+mn-ea"/>
              </a:rPr>
              <a:t>1.</a:t>
            </a:r>
            <a:r>
              <a:rPr lang="zh-CN" altLang="en-US">
                <a:latin typeface="宋体" panose="02010600030101010101" pitchFamily="2" charset="-122"/>
                <a:ea typeface="宋体" panose="02010600030101010101" pitchFamily="2" charset="-122"/>
                <a:sym typeface="+mn-ea"/>
              </a:rPr>
              <a:t>新建角色跳出弹出框，内容为列表目录，进行选择，有确定按钮</a:t>
            </a:r>
            <a:endParaRPr lang="zh-CN" altLang="en-US">
              <a:latin typeface="宋体" panose="02010600030101010101" pitchFamily="2" charset="-122"/>
              <a:ea typeface="宋体" panose="02010600030101010101" pitchFamily="2" charset="-122"/>
              <a:sym typeface="+mn-ea"/>
            </a:endParaRPr>
          </a:p>
          <a:p>
            <a:pPr indent="0">
              <a:lnSpc>
                <a:spcPct val="200000"/>
              </a:lnSpc>
            </a:pPr>
            <a:r>
              <a:rPr lang="en-US" altLang="zh-CN">
                <a:latin typeface="宋体" panose="02010600030101010101" pitchFamily="2" charset="-122"/>
                <a:ea typeface="宋体" panose="02010600030101010101" pitchFamily="2" charset="-122"/>
                <a:sym typeface="+mn-ea"/>
              </a:rPr>
              <a:t>2.</a:t>
            </a:r>
            <a:r>
              <a:rPr lang="zh-CN" altLang="en-US">
                <a:latin typeface="宋体" panose="02010600030101010101" pitchFamily="2" charset="-122"/>
                <a:ea typeface="宋体" panose="02010600030101010101" pitchFamily="2" charset="-122"/>
                <a:sym typeface="+mn-ea"/>
              </a:rPr>
              <a:t>点击编辑，跳出弹出框，进行修改。</a:t>
            </a:r>
            <a:endParaRPr lang="zh-CN" altLang="en-US">
              <a:latin typeface="宋体" panose="02010600030101010101" pitchFamily="2" charset="-122"/>
              <a:ea typeface="宋体" panose="02010600030101010101" pitchFamily="2"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95985" y="749300"/>
            <a:ext cx="9429750" cy="4972685"/>
          </a:xfrm>
          <a:prstGeom prst="rect">
            <a:avLst/>
          </a:prstGeom>
        </p:spPr>
      </p:pic>
      <p:sp>
        <p:nvSpPr>
          <p:cNvPr id="6" name="文本框 5"/>
          <p:cNvSpPr txBox="1"/>
          <p:nvPr/>
        </p:nvSpPr>
        <p:spPr>
          <a:xfrm>
            <a:off x="6007100" y="1379220"/>
            <a:ext cx="4018280" cy="706755"/>
          </a:xfrm>
          <a:prstGeom prst="rect">
            <a:avLst/>
          </a:prstGeom>
          <a:noFill/>
          <a:ln>
            <a:noFill/>
          </a:ln>
        </p:spPr>
        <p:txBody>
          <a:bodyPr wrap="square" rtlCol="0" anchor="t">
            <a:spAutoFit/>
          </a:bodyPr>
          <a:p>
            <a:pPr>
              <a:lnSpc>
                <a:spcPct val="100000"/>
              </a:lnSpc>
            </a:pPr>
            <a:r>
              <a:rPr lang="en-US" sz="800">
                <a:solidFill>
                  <a:srgbClr val="FF0000"/>
                </a:solidFill>
                <a:latin typeface="+mj-ea"/>
                <a:ea typeface="+mj-ea"/>
                <a:cs typeface="+mj-ea"/>
                <a:sym typeface="+mn-ea"/>
              </a:rPr>
              <a:t>1. </a:t>
            </a:r>
            <a:r>
              <a:rPr lang="zh-CN" sz="800">
                <a:solidFill>
                  <a:srgbClr val="FF0000"/>
                </a:solidFill>
                <a:latin typeface="+mj-ea"/>
                <a:ea typeface="+mj-ea"/>
                <a:cs typeface="+mj-ea"/>
                <a:sym typeface="+mn-ea"/>
              </a:rPr>
              <a:t>门诊处方复审超时操作</a:t>
            </a:r>
            <a:endParaRPr lang="en-US" sz="800">
              <a:solidFill>
                <a:srgbClr val="FF0000"/>
              </a:solidFill>
              <a:latin typeface="+mj-ea"/>
              <a:ea typeface="+mj-ea"/>
              <a:cs typeface="+mj-ea"/>
              <a:sym typeface="+mn-ea"/>
            </a:endParaRPr>
          </a:p>
          <a:p>
            <a:pPr>
              <a:lnSpc>
                <a:spcPct val="100000"/>
              </a:lnSpc>
            </a:pPr>
            <a:r>
              <a:rPr lang="en-US" sz="800">
                <a:solidFill>
                  <a:srgbClr val="FF0000"/>
                </a:solidFill>
                <a:latin typeface="+mj-ea"/>
                <a:ea typeface="+mj-ea"/>
                <a:cs typeface="+mj-ea"/>
                <a:sym typeface="+mn-ea"/>
              </a:rPr>
              <a:t>Step1</a:t>
            </a:r>
            <a:r>
              <a:rPr lang="zh-CN" sz="800">
                <a:solidFill>
                  <a:srgbClr val="FF0000"/>
                </a:solidFill>
                <a:latin typeface="+mj-ea"/>
                <a:ea typeface="+mj-ea"/>
                <a:cs typeface="+mj-ea"/>
                <a:sym typeface="+mn-ea"/>
              </a:rPr>
              <a:t>：键入门诊处方复审超时时间秒数</a:t>
            </a:r>
            <a:r>
              <a:rPr lang="en-US" sz="800">
                <a:solidFill>
                  <a:srgbClr val="FF0000"/>
                </a:solidFill>
                <a:latin typeface="+mj-ea"/>
                <a:ea typeface="+mj-ea"/>
                <a:cs typeface="+mj-ea"/>
                <a:sym typeface="+mn-ea"/>
              </a:rPr>
              <a:t>Step2</a:t>
            </a:r>
            <a:r>
              <a:rPr lang="zh-CN" sz="800">
                <a:solidFill>
                  <a:srgbClr val="FF0000"/>
                </a:solidFill>
                <a:latin typeface="+mj-ea"/>
                <a:ea typeface="+mj-ea"/>
                <a:cs typeface="+mj-ea"/>
                <a:sym typeface="+mn-ea"/>
              </a:rPr>
              <a:t>：将结果下发到医院审方系统</a:t>
            </a:r>
            <a:endParaRPr lang="en-US" sz="800">
              <a:solidFill>
                <a:srgbClr val="FF0000"/>
              </a:solidFill>
              <a:latin typeface="+mj-ea"/>
              <a:ea typeface="+mj-ea"/>
              <a:cs typeface="+mj-ea"/>
              <a:sym typeface="+mn-ea"/>
            </a:endParaRPr>
          </a:p>
          <a:p>
            <a:pPr>
              <a:lnSpc>
                <a:spcPct val="100000"/>
              </a:lnSpc>
            </a:pPr>
            <a:r>
              <a:rPr lang="en-US" sz="800">
                <a:solidFill>
                  <a:srgbClr val="FF0000"/>
                </a:solidFill>
                <a:latin typeface="+mj-ea"/>
                <a:ea typeface="+mj-ea"/>
                <a:cs typeface="+mj-ea"/>
                <a:sym typeface="+mn-ea"/>
              </a:rPr>
              <a:t>Step3</a:t>
            </a:r>
            <a:r>
              <a:rPr lang="zh-CN" sz="800">
                <a:solidFill>
                  <a:srgbClr val="FF0000"/>
                </a:solidFill>
                <a:latin typeface="+mj-ea"/>
                <a:ea typeface="+mj-ea"/>
                <a:cs typeface="+mj-ea"/>
                <a:sym typeface="+mn-ea"/>
              </a:rPr>
              <a:t>：医院审方系统在下次平台审方超时时根据系统所设“门诊处方复审超时操作”参数自动处理。</a:t>
            </a:r>
            <a:endParaRPr lang="zh-CN" altLang="en-US" sz="800">
              <a:solidFill>
                <a:srgbClr val="FF0000"/>
              </a:solidFill>
              <a:latin typeface="+mj-ea"/>
              <a:ea typeface="+mj-ea"/>
              <a:cs typeface="+mj-ea"/>
              <a:sym typeface="+mn-ea"/>
            </a:endParaRPr>
          </a:p>
        </p:txBody>
      </p:sp>
      <p:sp>
        <p:nvSpPr>
          <p:cNvPr id="7" name="矩形 6"/>
          <p:cNvSpPr/>
          <p:nvPr/>
        </p:nvSpPr>
        <p:spPr>
          <a:xfrm>
            <a:off x="3314700" y="1725930"/>
            <a:ext cx="246888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箭头连接符 7"/>
          <p:cNvCxnSpPr>
            <a:stCxn id="7" idx="3"/>
          </p:cNvCxnSpPr>
          <p:nvPr/>
        </p:nvCxnSpPr>
        <p:spPr>
          <a:xfrm>
            <a:off x="5783580" y="1811655"/>
            <a:ext cx="22352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314700" y="1914525"/>
            <a:ext cx="2468880" cy="1162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nvCxnSpPr>
        <p:spPr>
          <a:xfrm>
            <a:off x="5783580" y="2030730"/>
            <a:ext cx="223520" cy="857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057900" y="2055495"/>
            <a:ext cx="3415665" cy="583565"/>
          </a:xfrm>
          <a:prstGeom prst="rect">
            <a:avLst/>
          </a:prstGeom>
          <a:noFill/>
        </p:spPr>
        <p:txBody>
          <a:bodyPr wrap="square" rtlCol="0" anchor="t">
            <a:spAutoFit/>
          </a:bodyPr>
          <a:p>
            <a:r>
              <a:rPr lang="en-US" sz="800">
                <a:solidFill>
                  <a:schemeClr val="accent1"/>
                </a:solidFill>
                <a:latin typeface="Calibri" panose="020F0502020204030204" charset="0"/>
                <a:ea typeface="宋体" panose="02010600030101010101" pitchFamily="2" charset="-122"/>
                <a:cs typeface="Times New Roman" panose="02020603050405020304" charset="0"/>
                <a:sym typeface="+mn-ea"/>
              </a:rPr>
              <a:t>tep1</a:t>
            </a:r>
            <a:r>
              <a:rPr lang="zh-CN" sz="800">
                <a:solidFill>
                  <a:schemeClr val="accent1"/>
                </a:solidFill>
                <a:latin typeface="Calibri" panose="020F0502020204030204" charset="0"/>
                <a:ea typeface="宋体" panose="02010600030101010101" pitchFamily="2" charset="-122"/>
                <a:sym typeface="+mn-ea"/>
              </a:rPr>
              <a:t>：为门诊处方复审超时操作设定通过、警告、人工审核、打回</a:t>
            </a:r>
            <a:endParaRPr lang="en-US" sz="800">
              <a:solidFill>
                <a:schemeClr val="accent1"/>
              </a:solidFill>
              <a:latin typeface="Calibri" panose="020F0502020204030204" charset="0"/>
              <a:ea typeface="宋体" panose="02010600030101010101" pitchFamily="2" charset="-122"/>
              <a:cs typeface="Times New Roman" panose="02020603050405020304" charset="0"/>
              <a:sym typeface="+mn-ea"/>
            </a:endParaRPr>
          </a:p>
          <a:p>
            <a:r>
              <a:rPr lang="en-US" sz="800">
                <a:solidFill>
                  <a:schemeClr val="accent1"/>
                </a:solidFill>
                <a:latin typeface="Calibri" panose="020F0502020204030204" charset="0"/>
                <a:ea typeface="宋体" panose="02010600030101010101" pitchFamily="2" charset="-122"/>
                <a:cs typeface="Times New Roman" panose="02020603050405020304" charset="0"/>
                <a:sym typeface="+mn-ea"/>
              </a:rPr>
              <a:t>Step2</a:t>
            </a:r>
            <a:r>
              <a:rPr lang="zh-CN" sz="800">
                <a:solidFill>
                  <a:schemeClr val="accent1"/>
                </a:solidFill>
                <a:latin typeface="Calibri" panose="020F0502020204030204" charset="0"/>
                <a:ea typeface="宋体" panose="02010600030101010101" pitchFamily="2" charset="-122"/>
                <a:sym typeface="+mn-ea"/>
              </a:rPr>
              <a:t>：将结果下发给医院审方系统</a:t>
            </a:r>
            <a:r>
              <a:rPr lang="en-US" sz="800">
                <a:solidFill>
                  <a:schemeClr val="accent1"/>
                </a:solidFill>
                <a:latin typeface="Calibri" panose="020F0502020204030204" charset="0"/>
                <a:ea typeface="宋体" panose="02010600030101010101" pitchFamily="2" charset="-122"/>
                <a:cs typeface="Times New Roman" panose="02020603050405020304" charset="0"/>
                <a:sym typeface="+mn-ea"/>
              </a:rPr>
              <a:t>Step3</a:t>
            </a:r>
            <a:r>
              <a:rPr lang="zh-CN" sz="800">
                <a:solidFill>
                  <a:schemeClr val="accent1"/>
                </a:solidFill>
                <a:latin typeface="Calibri" panose="020F0502020204030204" charset="0"/>
                <a:ea typeface="宋体" panose="02010600030101010101" pitchFamily="2" charset="-122"/>
                <a:sym typeface="+mn-ea"/>
              </a:rPr>
              <a:t>：医院审方系统在下次平台审方超时时自动处理。</a:t>
            </a:r>
            <a:endParaRPr lang="en-US" sz="800">
              <a:latin typeface="Calibri" panose="020F0502020204030204" charset="0"/>
              <a:ea typeface="宋体" panose="02010600030101010101" pitchFamily="2" charset="-122"/>
              <a:cs typeface="Times New Roman" panose="02020603050405020304" charset="0"/>
              <a:sym typeface="+mn-ea"/>
            </a:endParaRPr>
          </a:p>
          <a:p>
            <a:endParaRPr lang="zh-CN" altLang="en-US" sz="800"/>
          </a:p>
        </p:txBody>
      </p:sp>
      <p:sp>
        <p:nvSpPr>
          <p:cNvPr id="12" name="文本框 11"/>
          <p:cNvSpPr txBox="1"/>
          <p:nvPr/>
        </p:nvSpPr>
        <p:spPr>
          <a:xfrm>
            <a:off x="2417445" y="288925"/>
            <a:ext cx="3366135" cy="460375"/>
          </a:xfrm>
          <a:prstGeom prst="rect">
            <a:avLst/>
          </a:prstGeom>
          <a:noFill/>
        </p:spPr>
        <p:txBody>
          <a:bodyPr wrap="none" rtlCol="0" anchor="t">
            <a:spAutoFit/>
          </a:bodyPr>
          <a:p>
            <a:r>
              <a:rPr lang="en-US" sz="800">
                <a:solidFill>
                  <a:srgbClr val="00B050"/>
                </a:solidFill>
                <a:latin typeface="Calibri" panose="020F0502020204030204" charset="0"/>
                <a:ea typeface="宋体" panose="02010600030101010101" pitchFamily="2" charset="-122"/>
                <a:cs typeface="Times New Roman" panose="02020603050405020304" charset="0"/>
                <a:sym typeface="+mn-ea"/>
              </a:rPr>
              <a:t>S3.</a:t>
            </a:r>
            <a:r>
              <a:rPr lang="zh-CN" sz="800">
                <a:solidFill>
                  <a:srgbClr val="00B050"/>
                </a:solidFill>
                <a:latin typeface="Calibri" panose="020F0502020204030204" charset="0"/>
                <a:ea typeface="宋体" panose="02010600030101010101" pitchFamily="2" charset="-122"/>
                <a:sym typeface="+mn-ea"/>
              </a:rPr>
              <a:t>处方中含有未知药物</a:t>
            </a:r>
            <a:r>
              <a:rPr lang="en-US" sz="800">
                <a:solidFill>
                  <a:srgbClr val="00B050"/>
                </a:solidFill>
                <a:latin typeface="Calibri" panose="020F0502020204030204" charset="0"/>
                <a:ea typeface="宋体" panose="02010600030101010101" pitchFamily="2" charset="-122"/>
                <a:cs typeface="Times New Roman" panose="02020603050405020304" charset="0"/>
                <a:sym typeface="+mn-ea"/>
              </a:rPr>
              <a:t>Step1</a:t>
            </a:r>
            <a:r>
              <a:rPr lang="zh-CN" sz="800">
                <a:solidFill>
                  <a:srgbClr val="00B050"/>
                </a:solidFill>
                <a:latin typeface="Calibri" panose="020F0502020204030204" charset="0"/>
                <a:ea typeface="宋体" panose="02010600030101010101" pitchFamily="2" charset="-122"/>
                <a:sym typeface="+mn-ea"/>
              </a:rPr>
              <a:t>：该药物相关判断设为参数“处方中含有未知药物”所设审核级别</a:t>
            </a:r>
            <a:r>
              <a:rPr lang="en-US" sz="800">
                <a:solidFill>
                  <a:srgbClr val="00B050"/>
                </a:solidFill>
                <a:latin typeface="Calibri" panose="020F0502020204030204" charset="0"/>
                <a:ea typeface="宋体" panose="02010600030101010101" pitchFamily="2" charset="-122"/>
                <a:cs typeface="Times New Roman" panose="02020603050405020304" charset="0"/>
                <a:sym typeface="+mn-ea"/>
              </a:rPr>
              <a:t>Step2</a:t>
            </a:r>
            <a:r>
              <a:rPr lang="zh-CN" sz="800">
                <a:solidFill>
                  <a:srgbClr val="00B050"/>
                </a:solidFill>
                <a:latin typeface="Calibri" panose="020F0502020204030204" charset="0"/>
                <a:ea typeface="宋体" panose="02010600030101010101" pitchFamily="2" charset="-122"/>
                <a:sym typeface="+mn-ea"/>
              </a:rPr>
              <a:t>：返回信息“处方中有未知药物，请医院及时同步数据”</a:t>
            </a:r>
            <a:endParaRPr lang="zh-CN" altLang="en-US" sz="800">
              <a:solidFill>
                <a:srgbClr val="00B050"/>
              </a:solidFill>
              <a:latin typeface="Calibri" panose="020F0502020204030204" charset="0"/>
              <a:ea typeface="宋体" panose="02010600030101010101" pitchFamily="2" charset="-122"/>
              <a:sym typeface="+mn-ea"/>
            </a:endParaRPr>
          </a:p>
        </p:txBody>
      </p:sp>
      <p:sp>
        <p:nvSpPr>
          <p:cNvPr id="13" name="矩形 12"/>
          <p:cNvSpPr/>
          <p:nvPr/>
        </p:nvSpPr>
        <p:spPr>
          <a:xfrm>
            <a:off x="3314700" y="2055495"/>
            <a:ext cx="2468880" cy="11620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箭头连接符 13"/>
          <p:cNvCxnSpPr>
            <a:stCxn id="13" idx="1"/>
          </p:cNvCxnSpPr>
          <p:nvPr/>
        </p:nvCxnSpPr>
        <p:spPr>
          <a:xfrm flipH="1" flipV="1">
            <a:off x="2776855" y="698500"/>
            <a:ext cx="537845" cy="1415415"/>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a:srcRect t="6527"/>
          <a:stretch>
            <a:fillRect/>
          </a:stretch>
        </p:blipFill>
        <p:spPr>
          <a:xfrm>
            <a:off x="2985770" y="775970"/>
            <a:ext cx="2139950" cy="454660"/>
          </a:xfrm>
          <a:prstGeom prst="rect">
            <a:avLst/>
          </a:prstGeom>
        </p:spPr>
      </p:pic>
      <p:pic>
        <p:nvPicPr>
          <p:cNvPr id="17" name="图片 16"/>
          <p:cNvPicPr>
            <a:picLocks noChangeAspect="1"/>
          </p:cNvPicPr>
          <p:nvPr/>
        </p:nvPicPr>
        <p:blipFill>
          <a:blip r:embed="rId3"/>
          <a:stretch>
            <a:fillRect/>
          </a:stretch>
        </p:blipFill>
        <p:spPr>
          <a:xfrm>
            <a:off x="1092835" y="2205990"/>
            <a:ext cx="2350770" cy="412750"/>
          </a:xfrm>
          <a:prstGeom prst="rect">
            <a:avLst/>
          </a:prstGeom>
        </p:spPr>
      </p:pic>
      <p:sp>
        <p:nvSpPr>
          <p:cNvPr id="18" name="矩形 17"/>
          <p:cNvSpPr/>
          <p:nvPr/>
        </p:nvSpPr>
        <p:spPr>
          <a:xfrm>
            <a:off x="3314700" y="2177415"/>
            <a:ext cx="2468880" cy="11620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9" name="直接箭头连接符 18"/>
          <p:cNvCxnSpPr/>
          <p:nvPr/>
        </p:nvCxnSpPr>
        <p:spPr>
          <a:xfrm flipH="1">
            <a:off x="3200400" y="2273300"/>
            <a:ext cx="314960" cy="333375"/>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960245" y="2618740"/>
            <a:ext cx="1403985" cy="450850"/>
          </a:xfrm>
          <a:prstGeom prst="rect">
            <a:avLst/>
          </a:prstGeom>
          <a:noFill/>
        </p:spPr>
        <p:txBody>
          <a:bodyPr wrap="square" rtlCol="0" anchor="t">
            <a:spAutoFit/>
          </a:bodyPr>
          <a:p>
            <a:r>
              <a:rPr lang="zh-CN" sz="1200" baseline="30000">
                <a:solidFill>
                  <a:schemeClr val="accent2">
                    <a:lumMod val="75000"/>
                  </a:schemeClr>
                </a:solidFill>
                <a:latin typeface="Calibri" panose="020F0502020204030204" charset="0"/>
                <a:ea typeface="宋体" panose="02010600030101010101" pitchFamily="2" charset="-122"/>
                <a:sym typeface="+mn-ea"/>
              </a:rPr>
              <a:t>详情参考三、机构药品信息管理与四、平台药品信息管理</a:t>
            </a:r>
            <a:endParaRPr lang="zh-CN" altLang="en-US" sz="1200" baseline="30000">
              <a:solidFill>
                <a:schemeClr val="accent2">
                  <a:lumMod val="75000"/>
                </a:schemeClr>
              </a:solidFill>
              <a:latin typeface="Calibri" panose="020F0502020204030204" charset="0"/>
              <a:ea typeface="宋体" panose="02010600030101010101" pitchFamily="2" charset="-122"/>
              <a:sym typeface="+mn-ea"/>
            </a:endParaRPr>
          </a:p>
        </p:txBody>
      </p:sp>
      <p:sp>
        <p:nvSpPr>
          <p:cNvPr id="21" name="矩形 20"/>
          <p:cNvSpPr/>
          <p:nvPr/>
        </p:nvSpPr>
        <p:spPr>
          <a:xfrm>
            <a:off x="3443605" y="2372360"/>
            <a:ext cx="1966595" cy="58610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5681980" y="2552065"/>
            <a:ext cx="3853815" cy="583565"/>
          </a:xfrm>
          <a:prstGeom prst="rect">
            <a:avLst/>
          </a:prstGeom>
          <a:noFill/>
        </p:spPr>
        <p:txBody>
          <a:bodyPr wrap="square" rtlCol="0" anchor="t">
            <a:spAutoFit/>
          </a:bodyPr>
          <a:p>
            <a:r>
              <a:rPr lang="en-US" sz="800">
                <a:solidFill>
                  <a:srgbClr val="7030A0"/>
                </a:solidFill>
                <a:latin typeface="微软雅黑" panose="020B0503020204020204" charset="-122"/>
                <a:ea typeface="微软雅黑" panose="020B0503020204020204" charset="-122"/>
                <a:cs typeface="微软雅黑" panose="020B0503020204020204" charset="-122"/>
                <a:sym typeface="+mn-ea"/>
              </a:rPr>
              <a:t>Step1</a:t>
            </a:r>
            <a:r>
              <a:rPr lang="zh-CN" sz="800">
                <a:solidFill>
                  <a:srgbClr val="7030A0"/>
                </a:solidFill>
                <a:latin typeface="微软雅黑" panose="020B0503020204020204" charset="-122"/>
                <a:ea typeface="微软雅黑" panose="020B0503020204020204" charset="-122"/>
                <a:cs typeface="微软雅黑" panose="020B0503020204020204" charset="-122"/>
                <a:sym typeface="+mn-ea"/>
              </a:rPr>
              <a:t>：设置每次极量和每日极量为</a:t>
            </a:r>
            <a:r>
              <a:rPr lang="en-US" sz="800">
                <a:solidFill>
                  <a:srgbClr val="7030A0"/>
                </a:solidFill>
                <a:latin typeface="微软雅黑" panose="020B0503020204020204" charset="-122"/>
                <a:ea typeface="微软雅黑" panose="020B0503020204020204" charset="-122"/>
                <a:cs typeface="微软雅黑" panose="020B0503020204020204" charset="-122"/>
                <a:sym typeface="+mn-ea"/>
              </a:rPr>
              <a:t>X</a:t>
            </a:r>
            <a:r>
              <a:rPr lang="zh-CN" sz="800">
                <a:solidFill>
                  <a:srgbClr val="7030A0"/>
                </a:solidFill>
                <a:latin typeface="微软雅黑" panose="020B0503020204020204" charset="-122"/>
                <a:ea typeface="微软雅黑" panose="020B0503020204020204" charset="-122"/>
                <a:cs typeface="微软雅黑" panose="020B0503020204020204" charset="-122"/>
                <a:sym typeface="+mn-ea"/>
              </a:rPr>
              <a:t>倍每次推荐量和</a:t>
            </a:r>
            <a:r>
              <a:rPr lang="en-US" sz="800">
                <a:solidFill>
                  <a:srgbClr val="7030A0"/>
                </a:solidFill>
                <a:latin typeface="微软雅黑" panose="020B0503020204020204" charset="-122"/>
                <a:ea typeface="微软雅黑" panose="020B0503020204020204" charset="-122"/>
                <a:cs typeface="微软雅黑" panose="020B0503020204020204" charset="-122"/>
                <a:sym typeface="+mn-ea"/>
              </a:rPr>
              <a:t>x</a:t>
            </a:r>
            <a:r>
              <a:rPr lang="zh-CN" sz="800">
                <a:solidFill>
                  <a:srgbClr val="7030A0"/>
                </a:solidFill>
                <a:latin typeface="微软雅黑" panose="020B0503020204020204" charset="-122"/>
                <a:ea typeface="微软雅黑" panose="020B0503020204020204" charset="-122"/>
                <a:cs typeface="微软雅黑" panose="020B0503020204020204" charset="-122"/>
                <a:sym typeface="+mn-ea"/>
              </a:rPr>
              <a:t>倍每日推荐量</a:t>
            </a:r>
            <a:r>
              <a:rPr lang="en-US" sz="800">
                <a:solidFill>
                  <a:srgbClr val="7030A0"/>
                </a:solidFill>
                <a:latin typeface="微软雅黑" panose="020B0503020204020204" charset="-122"/>
                <a:ea typeface="微软雅黑" panose="020B0503020204020204" charset="-122"/>
                <a:cs typeface="微软雅黑" panose="020B0503020204020204" charset="-122"/>
                <a:sym typeface="+mn-ea"/>
              </a:rPr>
              <a:t>Step2</a:t>
            </a:r>
            <a:r>
              <a:rPr lang="zh-CN" sz="800">
                <a:solidFill>
                  <a:srgbClr val="7030A0"/>
                </a:solidFill>
                <a:latin typeface="微软雅黑" panose="020B0503020204020204" charset="-122"/>
                <a:ea typeface="微软雅黑" panose="020B0503020204020204" charset="-122"/>
                <a:cs typeface="微软雅黑" panose="020B0503020204020204" charset="-122"/>
                <a:sym typeface="+mn-ea"/>
              </a:rPr>
              <a:t>：药品信息管理对每次极量和每日极量的计算方法改为每次极量</a:t>
            </a:r>
            <a:r>
              <a:rPr lang="en-US" sz="800">
                <a:solidFill>
                  <a:srgbClr val="7030A0"/>
                </a:solidFill>
                <a:latin typeface="微软雅黑" panose="020B0503020204020204" charset="-122"/>
                <a:ea typeface="微软雅黑" panose="020B0503020204020204" charset="-122"/>
                <a:cs typeface="微软雅黑" panose="020B0503020204020204" charset="-122"/>
                <a:sym typeface="+mn-ea"/>
              </a:rPr>
              <a:t>=x*</a:t>
            </a:r>
            <a:r>
              <a:rPr lang="zh-CN" sz="800">
                <a:solidFill>
                  <a:srgbClr val="7030A0"/>
                </a:solidFill>
                <a:latin typeface="微软雅黑" panose="020B0503020204020204" charset="-122"/>
                <a:ea typeface="微软雅黑" panose="020B0503020204020204" charset="-122"/>
                <a:cs typeface="微软雅黑" panose="020B0503020204020204" charset="-122"/>
                <a:sym typeface="+mn-ea"/>
              </a:rPr>
              <a:t>每次推荐量、每日极量</a:t>
            </a:r>
            <a:r>
              <a:rPr lang="en-US" sz="800">
                <a:solidFill>
                  <a:srgbClr val="7030A0"/>
                </a:solidFill>
                <a:latin typeface="微软雅黑" panose="020B0503020204020204" charset="-122"/>
                <a:ea typeface="微软雅黑" panose="020B0503020204020204" charset="-122"/>
                <a:cs typeface="微软雅黑" panose="020B0503020204020204" charset="-122"/>
                <a:sym typeface="+mn-ea"/>
              </a:rPr>
              <a:t>=x*</a:t>
            </a:r>
            <a:r>
              <a:rPr lang="zh-CN" sz="800">
                <a:solidFill>
                  <a:srgbClr val="7030A0"/>
                </a:solidFill>
                <a:latin typeface="微软雅黑" panose="020B0503020204020204" charset="-122"/>
                <a:ea typeface="微软雅黑" panose="020B0503020204020204" charset="-122"/>
                <a:cs typeface="微软雅黑" panose="020B0503020204020204" charset="-122"/>
                <a:sym typeface="+mn-ea"/>
              </a:rPr>
              <a:t>每日推荐量</a:t>
            </a:r>
            <a:endParaRPr lang="en-US" sz="800">
              <a:solidFill>
                <a:srgbClr val="7030A0"/>
              </a:solidFill>
              <a:latin typeface="微软雅黑" panose="020B0503020204020204" charset="-122"/>
              <a:ea typeface="微软雅黑" panose="020B0503020204020204" charset="-122"/>
              <a:cs typeface="微软雅黑" panose="020B0503020204020204" charset="-122"/>
              <a:sym typeface="+mn-ea"/>
            </a:endParaRPr>
          </a:p>
          <a:p>
            <a:endParaRPr lang="en-US" altLang="en-US" sz="800">
              <a:solidFill>
                <a:srgbClr val="7030A0"/>
              </a:solidFill>
              <a:latin typeface="微软雅黑" panose="020B0503020204020204" charset="-122"/>
              <a:ea typeface="微软雅黑" panose="020B0503020204020204" charset="-122"/>
              <a:cs typeface="微软雅黑" panose="020B0503020204020204" charset="-122"/>
              <a:sym typeface="+mn-ea"/>
            </a:endParaRPr>
          </a:p>
        </p:txBody>
      </p:sp>
      <p:cxnSp>
        <p:nvCxnSpPr>
          <p:cNvPr id="23" name="直接箭头连接符 22"/>
          <p:cNvCxnSpPr/>
          <p:nvPr/>
        </p:nvCxnSpPr>
        <p:spPr>
          <a:xfrm>
            <a:off x="5410200" y="3318510"/>
            <a:ext cx="223520" cy="857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633720" y="3069590"/>
            <a:ext cx="2540000" cy="583565"/>
          </a:xfrm>
          <a:prstGeom prst="rect">
            <a:avLst/>
          </a:prstGeom>
          <a:noFill/>
        </p:spPr>
        <p:txBody>
          <a:bodyPr wrap="square" rtlCol="0" anchor="t">
            <a:spAutoFit/>
          </a:bodyPr>
          <a:p>
            <a:r>
              <a:rPr lang="zh-CN" sz="800">
                <a:solidFill>
                  <a:srgbClr val="FF0000"/>
                </a:solidFill>
                <a:latin typeface="Calibri" panose="020F0502020204030204" charset="0"/>
                <a:ea typeface="宋体" panose="02010600030101010101" pitchFamily="2" charset="-122"/>
                <a:sym typeface="+mn-ea"/>
              </a:rPr>
              <a:t>抗生素最大处方用药时间</a:t>
            </a:r>
            <a:r>
              <a:rPr lang="en-US" sz="800">
                <a:solidFill>
                  <a:srgbClr val="FF0000"/>
                </a:solidFill>
                <a:latin typeface="Calibri" panose="020F0502020204030204" charset="0"/>
                <a:ea typeface="宋体" panose="02010600030101010101" pitchFamily="2" charset="-122"/>
                <a:cs typeface="Times New Roman" panose="02020603050405020304" charset="0"/>
                <a:sym typeface="+mn-ea"/>
              </a:rPr>
              <a:t>/</a:t>
            </a:r>
            <a:r>
              <a:rPr lang="zh-CN" sz="800">
                <a:solidFill>
                  <a:srgbClr val="FF0000"/>
                </a:solidFill>
                <a:latin typeface="Calibri" panose="020F0502020204030204" charset="0"/>
                <a:ea typeface="宋体" panose="02010600030101010101" pitchFamily="2" charset="-122"/>
                <a:sym typeface="+mn-ea"/>
              </a:rPr>
              <a:t>急诊处方用药天数</a:t>
            </a:r>
            <a:r>
              <a:rPr lang="en-US" sz="800">
                <a:solidFill>
                  <a:srgbClr val="FF0000"/>
                </a:solidFill>
                <a:latin typeface="Calibri" panose="020F0502020204030204" charset="0"/>
                <a:ea typeface="宋体" panose="02010600030101010101" pitchFamily="2" charset="-122"/>
                <a:sym typeface="+mn-ea"/>
              </a:rPr>
              <a:t>/</a:t>
            </a:r>
            <a:r>
              <a:rPr lang="zh-CN" sz="800">
                <a:solidFill>
                  <a:srgbClr val="FF0000"/>
                </a:solidFill>
                <a:latin typeface="Calibri" panose="020F0502020204030204" charset="0"/>
                <a:ea typeface="宋体" panose="02010600030101010101" pitchFamily="2" charset="-122"/>
                <a:sym typeface="+mn-ea"/>
              </a:rPr>
              <a:t>普通门诊用药天数与复审流程中</a:t>
            </a:r>
            <a:r>
              <a:rPr lang="en-US" sz="800">
                <a:solidFill>
                  <a:srgbClr val="FF0000"/>
                </a:solidFill>
                <a:latin typeface="Calibri" panose="020F0502020204030204" charset="0"/>
                <a:ea typeface="宋体" panose="02010600030101010101" pitchFamily="2" charset="-122"/>
                <a:cs typeface="Times New Roman" panose="02020603050405020304" charset="0"/>
                <a:sym typeface="+mn-ea"/>
              </a:rPr>
              <a:t>00019</a:t>
            </a:r>
            <a:r>
              <a:rPr lang="zh-CN" sz="800">
                <a:solidFill>
                  <a:srgbClr val="FF0000"/>
                </a:solidFill>
                <a:latin typeface="Calibri" panose="020F0502020204030204" charset="0"/>
                <a:ea typeface="宋体" panose="02010600030101010101" pitchFamily="2" charset="-122"/>
                <a:sym typeface="+mn-ea"/>
              </a:rPr>
              <a:t>问题“超多日用量异常”相关</a:t>
            </a:r>
            <a:endParaRPr lang="en-US" sz="800">
              <a:solidFill>
                <a:srgbClr val="FF0000"/>
              </a:solidFill>
              <a:latin typeface="Calibri" panose="020F0502020204030204" charset="0"/>
              <a:ea typeface="宋体" panose="02010600030101010101" pitchFamily="2" charset="-122"/>
              <a:sym typeface="+mn-ea"/>
            </a:endParaRPr>
          </a:p>
          <a:p>
            <a:endParaRPr lang="en-US" altLang="en-US" sz="800">
              <a:solidFill>
                <a:srgbClr val="FF0000"/>
              </a:solidFill>
              <a:latin typeface="Calibri" panose="020F0502020204030204" charset="0"/>
              <a:ea typeface="宋体" panose="02010600030101010101" pitchFamily="2" charset="-122"/>
              <a:sym typeface="+mn-ea"/>
            </a:endParaRPr>
          </a:p>
        </p:txBody>
      </p:sp>
      <p:sp>
        <p:nvSpPr>
          <p:cNvPr id="25" name="矩形 24"/>
          <p:cNvSpPr/>
          <p:nvPr/>
        </p:nvSpPr>
        <p:spPr>
          <a:xfrm>
            <a:off x="3443605" y="2958465"/>
            <a:ext cx="1966595" cy="497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箭头连接符 25"/>
          <p:cNvCxnSpPr/>
          <p:nvPr/>
        </p:nvCxnSpPr>
        <p:spPr>
          <a:xfrm>
            <a:off x="5410200" y="2715260"/>
            <a:ext cx="223520" cy="8572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577205" y="3721100"/>
            <a:ext cx="2968625" cy="337185"/>
          </a:xfrm>
          <a:prstGeom prst="rect">
            <a:avLst/>
          </a:prstGeom>
          <a:noFill/>
        </p:spPr>
        <p:txBody>
          <a:bodyPr wrap="square" rtlCol="0" anchor="t">
            <a:spAutoFit/>
          </a:bodyPr>
          <a:p>
            <a:r>
              <a:rPr lang="zh-CN" sz="800">
                <a:solidFill>
                  <a:schemeClr val="tx1">
                    <a:lumMod val="85000"/>
                    <a:lumOff val="15000"/>
                  </a:schemeClr>
                </a:solidFill>
                <a:latin typeface="Calibri" panose="020F0502020204030204" charset="0"/>
                <a:ea typeface="宋体" panose="02010600030101010101" pitchFamily="2" charset="-122"/>
                <a:sym typeface="+mn-ea"/>
              </a:rPr>
              <a:t>与模块</a:t>
            </a:r>
            <a:r>
              <a:rPr lang="zh-CN" sz="800">
                <a:solidFill>
                  <a:schemeClr val="tx1">
                    <a:lumMod val="85000"/>
                    <a:lumOff val="15000"/>
                  </a:schemeClr>
                </a:solidFill>
                <a:latin typeface="Calibri" panose="020F0502020204030204" charset="0"/>
                <a:ea typeface="宋体" panose="02010600030101010101" pitchFamily="2" charset="-122"/>
                <a:cs typeface="Times New Roman" panose="02020603050405020304" charset="0"/>
                <a:sym typeface="+mn-ea"/>
              </a:rPr>
              <a:t>“药品属性和通用规则管理”中的人群限用相关</a:t>
            </a:r>
            <a:endParaRPr lang="en-US" sz="800">
              <a:solidFill>
                <a:schemeClr val="tx1">
                  <a:lumMod val="85000"/>
                  <a:lumOff val="15000"/>
                </a:schemeClr>
              </a:solidFill>
              <a:latin typeface="Calibri" panose="020F0502020204030204" charset="0"/>
              <a:ea typeface="宋体" panose="02010600030101010101" pitchFamily="2" charset="-122"/>
              <a:sym typeface="+mn-ea"/>
            </a:endParaRPr>
          </a:p>
          <a:p>
            <a:endParaRPr lang="en-US" altLang="en-US" sz="800">
              <a:solidFill>
                <a:schemeClr val="tx1">
                  <a:lumMod val="85000"/>
                  <a:lumOff val="15000"/>
                </a:schemeClr>
              </a:solidFill>
              <a:latin typeface="Calibri" panose="020F0502020204030204" charset="0"/>
              <a:ea typeface="宋体" panose="02010600030101010101" pitchFamily="2" charset="-122"/>
              <a:sym typeface="+mn-ea"/>
            </a:endParaRPr>
          </a:p>
        </p:txBody>
      </p:sp>
      <p:sp>
        <p:nvSpPr>
          <p:cNvPr id="28" name="矩形 27"/>
          <p:cNvSpPr/>
          <p:nvPr/>
        </p:nvSpPr>
        <p:spPr>
          <a:xfrm>
            <a:off x="3443605" y="3458845"/>
            <a:ext cx="1966595" cy="68389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0" name="直接箭头连接符 29"/>
          <p:cNvCxnSpPr/>
          <p:nvPr/>
        </p:nvCxnSpPr>
        <p:spPr>
          <a:xfrm>
            <a:off x="5410200" y="3757930"/>
            <a:ext cx="223520" cy="85725"/>
          </a:xfrm>
          <a:prstGeom prst="straightConnector1">
            <a:avLst/>
          </a:prstGeom>
          <a:ln>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633720" y="4142740"/>
            <a:ext cx="3309620" cy="460375"/>
          </a:xfrm>
          <a:prstGeom prst="rect">
            <a:avLst/>
          </a:prstGeom>
          <a:noFill/>
        </p:spPr>
        <p:txBody>
          <a:bodyPr wrap="square" rtlCol="0" anchor="t">
            <a:spAutoFit/>
          </a:bodyPr>
          <a:p>
            <a:r>
              <a:rPr lang="en-US" sz="800">
                <a:solidFill>
                  <a:schemeClr val="accent6"/>
                </a:solidFill>
                <a:latin typeface="微软雅黑" panose="020B0503020204020204" charset="-122"/>
                <a:ea typeface="微软雅黑" panose="020B0503020204020204" charset="-122"/>
                <a:cs typeface="微软雅黑" panose="020B0503020204020204" charset="-122"/>
                <a:sym typeface="+mn-ea"/>
              </a:rPr>
              <a:t>Step1</a:t>
            </a:r>
            <a:r>
              <a:rPr lang="zh-CN" sz="800">
                <a:solidFill>
                  <a:schemeClr val="accent6"/>
                </a:solidFill>
                <a:latin typeface="微软雅黑" panose="020B0503020204020204" charset="-122"/>
                <a:ea typeface="微软雅黑" panose="020B0503020204020204" charset="-122"/>
                <a:cs typeface="微软雅黑" panose="020B0503020204020204" charset="-122"/>
                <a:sym typeface="+mn-ea"/>
              </a:rPr>
              <a:t>：设定该值为</a:t>
            </a:r>
            <a:r>
              <a:rPr lang="en-US" sz="800">
                <a:solidFill>
                  <a:schemeClr val="accent6"/>
                </a:solidFill>
                <a:latin typeface="微软雅黑" panose="020B0503020204020204" charset="-122"/>
                <a:ea typeface="微软雅黑" panose="020B0503020204020204" charset="-122"/>
                <a:cs typeface="微软雅黑" panose="020B0503020204020204" charset="-122"/>
                <a:sym typeface="+mn-ea"/>
              </a:rPr>
              <a:t>xStep2</a:t>
            </a:r>
            <a:r>
              <a:rPr lang="zh-CN" sz="800">
                <a:solidFill>
                  <a:schemeClr val="accent6"/>
                </a:solidFill>
                <a:latin typeface="微软雅黑" panose="020B0503020204020204" charset="-122"/>
                <a:ea typeface="微软雅黑" panose="020B0503020204020204" charset="-122"/>
                <a:cs typeface="微软雅黑" panose="020B0503020204020204" charset="-122"/>
                <a:sym typeface="+mn-ea"/>
              </a:rPr>
              <a:t>：复审时若药品单价</a:t>
            </a:r>
            <a:r>
              <a:rPr lang="en-US" sz="800">
                <a:solidFill>
                  <a:schemeClr val="accent6"/>
                </a:solidFill>
                <a:latin typeface="微软雅黑" panose="020B0503020204020204" charset="-122"/>
                <a:ea typeface="微软雅黑" panose="020B0503020204020204" charset="-122"/>
                <a:cs typeface="微软雅黑" panose="020B0503020204020204" charset="-122"/>
                <a:sym typeface="+mn-ea"/>
              </a:rPr>
              <a:t>&gt;x</a:t>
            </a:r>
            <a:r>
              <a:rPr lang="zh-CN" sz="800">
                <a:solidFill>
                  <a:schemeClr val="accent6"/>
                </a:solidFill>
                <a:latin typeface="微软雅黑" panose="020B0503020204020204" charset="-122"/>
                <a:ea typeface="微软雅黑" panose="020B0503020204020204" charset="-122"/>
                <a:cs typeface="微软雅黑" panose="020B0503020204020204" charset="-122"/>
                <a:sym typeface="+mn-ea"/>
              </a:rPr>
              <a:t>则判断该药品为高价药。审判级别参考“审核项目与级别设置”中问题</a:t>
            </a:r>
            <a:r>
              <a:rPr lang="en-US" sz="800">
                <a:solidFill>
                  <a:schemeClr val="accent6"/>
                </a:solidFill>
                <a:latin typeface="微软雅黑" panose="020B0503020204020204" charset="-122"/>
                <a:ea typeface="微软雅黑" panose="020B0503020204020204" charset="-122"/>
                <a:cs typeface="微软雅黑" panose="020B0503020204020204" charset="-122"/>
                <a:sym typeface="+mn-ea"/>
              </a:rPr>
              <a:t>00006</a:t>
            </a:r>
            <a:r>
              <a:rPr lang="zh-CN" sz="800">
                <a:solidFill>
                  <a:schemeClr val="accent6"/>
                </a:solidFill>
                <a:latin typeface="微软雅黑" panose="020B0503020204020204" charset="-122"/>
                <a:ea typeface="微软雅黑" panose="020B0503020204020204" charset="-122"/>
                <a:cs typeface="微软雅黑" panose="020B0503020204020204" charset="-122"/>
                <a:sym typeface="+mn-ea"/>
              </a:rPr>
              <a:t>高价药。</a:t>
            </a:r>
            <a:endParaRPr lang="zh-CN" altLang="en-US" sz="800">
              <a:solidFill>
                <a:schemeClr val="accent6"/>
              </a:solidFill>
              <a:latin typeface="微软雅黑" panose="020B0503020204020204" charset="-122"/>
              <a:ea typeface="微软雅黑" panose="020B0503020204020204" charset="-122"/>
              <a:cs typeface="微软雅黑" panose="020B0503020204020204" charset="-122"/>
              <a:sym typeface="+mn-ea"/>
            </a:endParaRPr>
          </a:p>
        </p:txBody>
      </p:sp>
      <p:sp>
        <p:nvSpPr>
          <p:cNvPr id="32" name="矩形 31"/>
          <p:cNvSpPr/>
          <p:nvPr/>
        </p:nvSpPr>
        <p:spPr>
          <a:xfrm>
            <a:off x="3443605" y="4152265"/>
            <a:ext cx="1966595" cy="36385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箭头连接符 32"/>
          <p:cNvCxnSpPr/>
          <p:nvPr/>
        </p:nvCxnSpPr>
        <p:spPr>
          <a:xfrm>
            <a:off x="5410200" y="4291330"/>
            <a:ext cx="223520" cy="8572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3240405" y="4526915"/>
            <a:ext cx="1966595" cy="3638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5332730" y="4668520"/>
            <a:ext cx="4551680" cy="337185"/>
          </a:xfrm>
          <a:prstGeom prst="rect">
            <a:avLst/>
          </a:prstGeom>
          <a:noFill/>
        </p:spPr>
        <p:txBody>
          <a:bodyPr wrap="none" rtlCol="0" anchor="t">
            <a:spAutoFit/>
          </a:bodyPr>
          <a:p>
            <a:pPr indent="0"/>
            <a:r>
              <a:rPr lang="zh-CN" sz="800">
                <a:solidFill>
                  <a:schemeClr val="accent1"/>
                </a:solidFill>
                <a:latin typeface="Calibri" panose="020F0502020204030204" charset="0"/>
                <a:ea typeface="宋体" panose="02010600030101010101" pitchFamily="2" charset="-122"/>
                <a:sym typeface="+mn-ea"/>
              </a:rPr>
              <a:t>处方内西药或中成药最大种类：这里的种类指药品大分类（详情参考文件医院药品分类编码规则）</a:t>
            </a:r>
            <a:r>
              <a:rPr lang="en-US" sz="800">
                <a:solidFill>
                  <a:schemeClr val="accent1"/>
                </a:solidFill>
                <a:latin typeface="Calibri" panose="020F0502020204030204" charset="0"/>
                <a:ea typeface="宋体" panose="02010600030101010101" pitchFamily="2" charset="-122"/>
                <a:cs typeface="Times New Roman" panose="02020603050405020304" charset="0"/>
                <a:sym typeface="+mn-ea"/>
              </a:rPr>
              <a:t> </a:t>
            </a:r>
            <a:endParaRPr lang="en-US" altLang="en-US" sz="800">
              <a:solidFill>
                <a:schemeClr val="accent1"/>
              </a:solidFill>
              <a:latin typeface="Calibri" panose="020F0502020204030204" charset="0"/>
              <a:ea typeface="宋体" panose="02010600030101010101" pitchFamily="2" charset="-122"/>
              <a:cs typeface="Times New Roman" panose="02020603050405020304" charset="0"/>
              <a:sym typeface="+mn-ea"/>
            </a:endParaRPr>
          </a:p>
        </p:txBody>
      </p:sp>
      <p:cxnSp>
        <p:nvCxnSpPr>
          <p:cNvPr id="36" name="直接箭头连接符 35"/>
          <p:cNvCxnSpPr/>
          <p:nvPr/>
        </p:nvCxnSpPr>
        <p:spPr>
          <a:xfrm>
            <a:off x="5186680" y="4710430"/>
            <a:ext cx="223520" cy="857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启用审方中心设置"/>
          <p:cNvPicPr>
            <a:picLocks noChangeAspect="1"/>
          </p:cNvPicPr>
          <p:nvPr/>
        </p:nvPicPr>
        <p:blipFill>
          <a:blip r:embed="rId1"/>
          <a:stretch>
            <a:fillRect/>
          </a:stretch>
        </p:blipFill>
        <p:spPr>
          <a:xfrm>
            <a:off x="2610485" y="4998720"/>
            <a:ext cx="10058400" cy="60083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5375910" y="530225"/>
            <a:ext cx="1612900" cy="521970"/>
          </a:xfrm>
          <a:prstGeom prst="rect">
            <a:avLst/>
          </a:prstGeom>
          <a:noFill/>
          <a:extLst>
            <a:ext uri="{909E8E84-426E-40DD-AFC4-6F175D3DCCD1}">
              <a14:hiddenFill xmlns:a14="http://schemas.microsoft.com/office/drawing/2010/main">
                <a:solidFill>
                  <a:schemeClr val="accent2"/>
                </a:solidFill>
              </a14:hiddenFill>
            </a:ext>
          </a:extLst>
        </p:spPr>
        <p:txBody>
          <a:bodyPr wrap="none" rtlCol="0">
            <a:spAutoFit/>
          </a:bodyPr>
          <a:p>
            <a:r>
              <a:rPr lang="zh-CN" altLang="en-US" sz="2800" b="1">
                <a:solidFill>
                  <a:schemeClr val="accent2"/>
                </a:solidFill>
                <a:latin typeface="+mj-ea"/>
                <a:ea typeface="+mj-ea"/>
              </a:rPr>
              <a:t>文档说明</a:t>
            </a:r>
            <a:endParaRPr lang="zh-CN" altLang="en-US" sz="2800" b="1">
              <a:solidFill>
                <a:schemeClr val="accent2"/>
              </a:solidFill>
              <a:latin typeface="+mj-ea"/>
              <a:ea typeface="+mj-ea"/>
            </a:endParaRPr>
          </a:p>
        </p:txBody>
      </p:sp>
      <p:sp>
        <p:nvSpPr>
          <p:cNvPr id="4" name="文本框 3"/>
          <p:cNvSpPr txBox="1"/>
          <p:nvPr/>
        </p:nvSpPr>
        <p:spPr>
          <a:xfrm>
            <a:off x="1946910" y="1228725"/>
            <a:ext cx="8944610" cy="4399915"/>
          </a:xfrm>
          <a:prstGeom prst="rect">
            <a:avLst/>
          </a:prstGeom>
          <a:noFill/>
          <a:extLst>
            <a:ext uri="{909E8E84-426E-40DD-AFC4-6F175D3DCCD1}">
              <a14:hiddenFill xmlns:a14="http://schemas.microsoft.com/office/drawing/2010/main">
                <a:solidFill>
                  <a:schemeClr val="accent2"/>
                </a:solidFill>
              </a14:hiddenFill>
            </a:ext>
          </a:extLst>
        </p:spPr>
        <p:txBody>
          <a:bodyPr wrap="none" rtlCol="0">
            <a:spAutoFit/>
          </a:bodyPr>
          <a:p>
            <a:r>
              <a:rPr lang="en-US" altLang="zh-CN" sz="2800" b="1">
                <a:solidFill>
                  <a:schemeClr val="accent2"/>
                </a:solidFill>
                <a:latin typeface="+mj-ea"/>
                <a:ea typeface="+mj-ea"/>
              </a:rPr>
              <a:t>1. </a:t>
            </a:r>
            <a:r>
              <a:rPr lang="zh-CN" altLang="en-US" sz="2800" b="1">
                <a:solidFill>
                  <a:schemeClr val="accent2"/>
                </a:solidFill>
                <a:latin typeface="+mj-ea"/>
                <a:ea typeface="+mj-ea"/>
              </a:rPr>
              <a:t>在之前功能说明保留的情况下</a:t>
            </a:r>
            <a:endParaRPr lang="zh-CN" altLang="en-US" sz="2800" b="1">
              <a:solidFill>
                <a:schemeClr val="accent2"/>
              </a:solidFill>
              <a:latin typeface="+mj-ea"/>
              <a:ea typeface="+mj-ea"/>
            </a:endParaRPr>
          </a:p>
          <a:p>
            <a:r>
              <a:rPr lang="zh-CN" altLang="en-US" sz="2800" b="1">
                <a:solidFill>
                  <a:schemeClr val="accent2"/>
                </a:solidFill>
                <a:latin typeface="+mj-ea"/>
                <a:ea typeface="+mj-ea"/>
              </a:rPr>
              <a:t>   新增加一个内容设计说明。</a:t>
            </a:r>
            <a:endParaRPr lang="zh-CN" altLang="en-US" sz="2800" b="1">
              <a:solidFill>
                <a:schemeClr val="accent2"/>
              </a:solidFill>
              <a:latin typeface="+mj-ea"/>
              <a:ea typeface="+mj-ea"/>
            </a:endParaRPr>
          </a:p>
          <a:p>
            <a:endParaRPr lang="zh-CN" altLang="en-US" sz="2800" b="1">
              <a:solidFill>
                <a:schemeClr val="accent2"/>
              </a:solidFill>
              <a:latin typeface="+mj-ea"/>
              <a:ea typeface="+mj-ea"/>
            </a:endParaRPr>
          </a:p>
          <a:p>
            <a:r>
              <a:rPr lang="en-US" altLang="zh-CN" sz="2800" b="1">
                <a:solidFill>
                  <a:schemeClr val="accent2"/>
                </a:solidFill>
                <a:latin typeface="+mj-ea"/>
                <a:ea typeface="+mj-ea"/>
              </a:rPr>
              <a:t>2.</a:t>
            </a:r>
            <a:r>
              <a:rPr lang="zh-CN" altLang="en-US" sz="2800" b="1">
                <a:solidFill>
                  <a:schemeClr val="accent2"/>
                </a:solidFill>
                <a:latin typeface="+mj-ea"/>
                <a:ea typeface="+mj-ea"/>
              </a:rPr>
              <a:t>每个设计点都有数据和文字标注，</a:t>
            </a:r>
            <a:endParaRPr lang="zh-CN" altLang="en-US" sz="2800" b="1">
              <a:solidFill>
                <a:schemeClr val="accent2"/>
              </a:solidFill>
              <a:latin typeface="+mj-ea"/>
              <a:ea typeface="+mj-ea"/>
            </a:endParaRPr>
          </a:p>
          <a:p>
            <a:r>
              <a:rPr lang="zh-CN" altLang="en-US" sz="2800" b="1">
                <a:solidFill>
                  <a:schemeClr val="accent2"/>
                </a:solidFill>
                <a:latin typeface="+mj-ea"/>
                <a:ea typeface="+mj-ea"/>
              </a:rPr>
              <a:t>  备注框和文字说明为同一个颜色。</a:t>
            </a:r>
            <a:endParaRPr lang="zh-CN" altLang="en-US" sz="2800" b="1">
              <a:solidFill>
                <a:schemeClr val="accent2"/>
              </a:solidFill>
              <a:latin typeface="+mj-ea"/>
              <a:ea typeface="+mj-ea"/>
            </a:endParaRPr>
          </a:p>
          <a:p>
            <a:endParaRPr lang="zh-CN" altLang="en-US" sz="2800" b="1">
              <a:solidFill>
                <a:schemeClr val="accent2"/>
              </a:solidFill>
              <a:latin typeface="+mj-ea"/>
              <a:ea typeface="+mj-ea"/>
            </a:endParaRPr>
          </a:p>
          <a:p>
            <a:r>
              <a:rPr lang="en-US" altLang="zh-CN" sz="2800" b="1">
                <a:solidFill>
                  <a:schemeClr val="accent2"/>
                </a:solidFill>
                <a:latin typeface="+mj-ea"/>
                <a:ea typeface="+mj-ea"/>
              </a:rPr>
              <a:t>3. </a:t>
            </a:r>
            <a:r>
              <a:rPr lang="zh-CN" altLang="en-US" sz="2800" b="1">
                <a:solidFill>
                  <a:schemeClr val="accent2"/>
                </a:solidFill>
                <a:latin typeface="+mj-ea"/>
                <a:ea typeface="+mj-ea"/>
              </a:rPr>
              <a:t>设计稿内所有出现文字的地方统一为：微软雅黑字体</a:t>
            </a:r>
            <a:endParaRPr lang="zh-CN" altLang="en-US" sz="2800" b="1">
              <a:solidFill>
                <a:schemeClr val="accent2"/>
              </a:solidFill>
              <a:latin typeface="+mj-ea"/>
              <a:ea typeface="+mj-ea"/>
            </a:endParaRPr>
          </a:p>
          <a:p>
            <a:endParaRPr lang="zh-CN" altLang="en-US" sz="2800" b="1">
              <a:solidFill>
                <a:schemeClr val="accent2"/>
              </a:solidFill>
              <a:latin typeface="+mj-ea"/>
              <a:ea typeface="+mj-ea"/>
            </a:endParaRPr>
          </a:p>
          <a:p>
            <a:r>
              <a:rPr lang="en-US" altLang="zh-CN" sz="2800" b="1">
                <a:solidFill>
                  <a:schemeClr val="accent2"/>
                </a:solidFill>
                <a:latin typeface="+mj-ea"/>
                <a:ea typeface="+mj-ea"/>
              </a:rPr>
              <a:t>4. </a:t>
            </a:r>
            <a:r>
              <a:rPr lang="zh-CN" altLang="en-US" sz="2800" b="1">
                <a:solidFill>
                  <a:schemeClr val="accent2"/>
                </a:solidFill>
                <a:latin typeface="+mj-ea"/>
                <a:ea typeface="+mj-ea"/>
              </a:rPr>
              <a:t>设计稿内所有未进行第二次备注的地方，</a:t>
            </a:r>
            <a:endParaRPr lang="zh-CN" altLang="en-US" sz="2800" b="1">
              <a:solidFill>
                <a:schemeClr val="accent2"/>
              </a:solidFill>
              <a:latin typeface="+mj-ea"/>
              <a:ea typeface="+mj-ea"/>
            </a:endParaRPr>
          </a:p>
          <a:p>
            <a:r>
              <a:rPr lang="zh-CN" altLang="en-US" sz="2800" b="1">
                <a:solidFill>
                  <a:schemeClr val="accent2"/>
                </a:solidFill>
                <a:latin typeface="+mj-ea"/>
                <a:ea typeface="+mj-ea"/>
              </a:rPr>
              <a:t>   均为同意尺寸和表现形式，如：按钮、表格</a:t>
            </a:r>
            <a:endParaRPr lang="zh-CN" altLang="en-US" sz="2800" b="1">
              <a:solidFill>
                <a:schemeClr val="accent2"/>
              </a:solidFill>
              <a:latin typeface="+mj-ea"/>
              <a:ea typeface="+mj-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6835" y="612775"/>
            <a:ext cx="8749030" cy="5236210"/>
          </a:xfrm>
          <a:prstGeom prst="rect">
            <a:avLst/>
          </a:prstGeom>
        </p:spPr>
      </p:pic>
      <p:sp>
        <p:nvSpPr>
          <p:cNvPr id="5" name="文本框 4"/>
          <p:cNvSpPr txBox="1"/>
          <p:nvPr/>
        </p:nvSpPr>
        <p:spPr>
          <a:xfrm>
            <a:off x="1800860" y="549910"/>
            <a:ext cx="1638935" cy="583565"/>
          </a:xfrm>
          <a:prstGeom prst="rect">
            <a:avLst/>
          </a:prstGeom>
          <a:solidFill>
            <a:srgbClr val="FFFF00"/>
          </a:solidFill>
        </p:spPr>
        <p:txBody>
          <a:bodyPr wrap="none" rtlCol="0" anchor="t">
            <a:spAutoFit/>
          </a:bodyPr>
          <a:p>
            <a:r>
              <a:rPr lang="en-US" sz="800">
                <a:latin typeface="Calibri" panose="020F0502020204030204" charset="0"/>
                <a:ea typeface="宋体" panose="02010600030101010101" pitchFamily="2" charset="-122"/>
                <a:cs typeface="Times New Roman" panose="02020603050405020304" charset="0"/>
                <a:sym typeface="+mn-ea"/>
              </a:rPr>
              <a:t>Step1</a:t>
            </a:r>
            <a:r>
              <a:rPr lang="zh-CN" sz="800">
                <a:latin typeface="Calibri" panose="020F0502020204030204" charset="0"/>
                <a:ea typeface="宋体" panose="02010600030101010101" pitchFamily="2" charset="-122"/>
                <a:sym typeface="+mn-ea"/>
              </a:rPr>
              <a:t>：选中节点</a:t>
            </a:r>
            <a:r>
              <a:rPr lang="en-US" sz="800">
                <a:latin typeface="Calibri" panose="020F0502020204030204" charset="0"/>
                <a:ea typeface="宋体" panose="02010600030101010101" pitchFamily="2" charset="-122"/>
                <a:cs typeface="Times New Roman" panose="02020603050405020304" charset="0"/>
                <a:sym typeface="+mn-ea"/>
              </a:rPr>
              <a:t>Step2</a:t>
            </a:r>
            <a:r>
              <a:rPr lang="zh-CN" sz="800">
                <a:latin typeface="Calibri" panose="020F0502020204030204" charset="0"/>
                <a:ea typeface="宋体" panose="02010600030101010101" pitchFamily="2" charset="-122"/>
                <a:sym typeface="+mn-ea"/>
              </a:rPr>
              <a:t>：点击按钮“添加子节点”</a:t>
            </a:r>
            <a:r>
              <a:rPr lang="en-US" sz="800">
                <a:latin typeface="Calibri" panose="020F0502020204030204" charset="0"/>
                <a:ea typeface="宋体" panose="02010600030101010101" pitchFamily="2" charset="-122"/>
                <a:cs typeface="Times New Roman" panose="02020603050405020304" charset="0"/>
                <a:sym typeface="+mn-ea"/>
              </a:rPr>
              <a:t>Step3</a:t>
            </a:r>
            <a:r>
              <a:rPr lang="zh-CN" sz="800">
                <a:latin typeface="Calibri" panose="020F0502020204030204" charset="0"/>
                <a:ea typeface="宋体" panose="02010600030101010101" pitchFamily="2" charset="-122"/>
                <a:sym typeface="+mn-ea"/>
              </a:rPr>
              <a:t>：为子节点输入名称</a:t>
            </a:r>
            <a:r>
              <a:rPr lang="en-US" sz="800">
                <a:latin typeface="Calibri" panose="020F0502020204030204" charset="0"/>
                <a:ea typeface="宋体" panose="02010600030101010101" pitchFamily="2" charset="-122"/>
                <a:cs typeface="Times New Roman" panose="02020603050405020304" charset="0"/>
                <a:sym typeface="+mn-ea"/>
              </a:rPr>
              <a:t>Step4</a:t>
            </a:r>
            <a:r>
              <a:rPr lang="zh-CN" sz="800">
                <a:latin typeface="Calibri" panose="020F0502020204030204" charset="0"/>
                <a:ea typeface="宋体" panose="02010600030101010101" pitchFamily="2" charset="-122"/>
                <a:sym typeface="+mn-ea"/>
              </a:rPr>
              <a:t>：随意点击空白处保存</a:t>
            </a:r>
            <a:endParaRPr lang="zh-CN" altLang="en-US" sz="800"/>
          </a:p>
        </p:txBody>
      </p:sp>
      <p:sp>
        <p:nvSpPr>
          <p:cNvPr id="6" name="矩形 5"/>
          <p:cNvSpPr/>
          <p:nvPr/>
        </p:nvSpPr>
        <p:spPr>
          <a:xfrm>
            <a:off x="2453640" y="1409700"/>
            <a:ext cx="541020" cy="228600"/>
          </a:xfrm>
          <a:prstGeom prst="rect">
            <a:avLst/>
          </a:prstGeom>
          <a:solidFill>
            <a:schemeClr val="bg1">
              <a:alpha val="18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stCxn id="6" idx="0"/>
          </p:cNvCxnSpPr>
          <p:nvPr/>
        </p:nvCxnSpPr>
        <p:spPr>
          <a:xfrm flipV="1">
            <a:off x="2724150" y="1135380"/>
            <a:ext cx="148590" cy="27432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992120" y="1409700"/>
            <a:ext cx="44767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3611245" y="673735"/>
            <a:ext cx="1232535" cy="583565"/>
          </a:xfrm>
          <a:prstGeom prst="rect">
            <a:avLst/>
          </a:prstGeom>
          <a:solidFill>
            <a:srgbClr val="FF0000"/>
          </a:solidFill>
        </p:spPr>
        <p:txBody>
          <a:bodyPr wrap="none" rtlCol="0" anchor="t">
            <a:spAutoFit/>
          </a:bodyPr>
          <a:p>
            <a:r>
              <a:rPr lang="en-US" sz="800">
                <a:latin typeface="Calibri" panose="020F0502020204030204" charset="0"/>
                <a:ea typeface="宋体" panose="02010600030101010101" pitchFamily="2" charset="-122"/>
                <a:cs typeface="Times New Roman" panose="02020603050405020304" charset="0"/>
                <a:sym typeface="+mn-ea"/>
              </a:rPr>
              <a:t>Step1</a:t>
            </a:r>
            <a:r>
              <a:rPr lang="zh-CN" sz="800">
                <a:latin typeface="Calibri" panose="020F0502020204030204" charset="0"/>
                <a:ea typeface="宋体" panose="02010600030101010101" pitchFamily="2" charset="-122"/>
                <a:sym typeface="+mn-ea"/>
              </a:rPr>
              <a:t>：选中节点</a:t>
            </a:r>
            <a:r>
              <a:rPr lang="en-US" sz="800">
                <a:latin typeface="Calibri" panose="020F0502020204030204" charset="0"/>
                <a:ea typeface="宋体" panose="02010600030101010101" pitchFamily="2" charset="-122"/>
                <a:cs typeface="Times New Roman" panose="02020603050405020304" charset="0"/>
                <a:sym typeface="+mn-ea"/>
              </a:rPr>
              <a:t>Step2</a:t>
            </a:r>
            <a:r>
              <a:rPr lang="zh-CN" sz="800">
                <a:latin typeface="Calibri" panose="020F0502020204030204" charset="0"/>
                <a:ea typeface="宋体" panose="02010600030101010101" pitchFamily="2" charset="-122"/>
                <a:sym typeface="+mn-ea"/>
              </a:rPr>
              <a:t>：点击重命名</a:t>
            </a:r>
            <a:r>
              <a:rPr lang="en-US" sz="800">
                <a:latin typeface="Calibri" panose="020F0502020204030204" charset="0"/>
                <a:ea typeface="宋体" panose="02010600030101010101" pitchFamily="2" charset="-122"/>
                <a:cs typeface="Times New Roman" panose="02020603050405020304" charset="0"/>
                <a:sym typeface="+mn-ea"/>
              </a:rPr>
              <a:t>Step3</a:t>
            </a:r>
            <a:r>
              <a:rPr lang="zh-CN" sz="800">
                <a:latin typeface="Calibri" panose="020F0502020204030204" charset="0"/>
                <a:ea typeface="宋体" panose="02010600030101010101" pitchFamily="2" charset="-122"/>
                <a:sym typeface="+mn-ea"/>
              </a:rPr>
              <a:t>：修改节点名称</a:t>
            </a:r>
            <a:r>
              <a:rPr lang="en-US" sz="800">
                <a:latin typeface="Calibri" panose="020F0502020204030204" charset="0"/>
                <a:ea typeface="宋体" panose="02010600030101010101" pitchFamily="2" charset="-122"/>
                <a:cs typeface="Times New Roman" panose="02020603050405020304" charset="0"/>
                <a:sym typeface="+mn-ea"/>
              </a:rPr>
              <a:t>Step4</a:t>
            </a:r>
            <a:r>
              <a:rPr lang="zh-CN" sz="800">
                <a:latin typeface="Calibri" panose="020F0502020204030204" charset="0"/>
                <a:ea typeface="宋体" panose="02010600030101010101" pitchFamily="2" charset="-122"/>
                <a:sym typeface="+mn-ea"/>
              </a:rPr>
              <a:t>：点击空白处保存</a:t>
            </a:r>
            <a:endParaRPr lang="zh-CN" altLang="en-US" sz="800"/>
          </a:p>
        </p:txBody>
      </p:sp>
      <p:cxnSp>
        <p:nvCxnSpPr>
          <p:cNvPr id="10" name="直接箭头连接符 9"/>
          <p:cNvCxnSpPr/>
          <p:nvPr/>
        </p:nvCxnSpPr>
        <p:spPr>
          <a:xfrm flipV="1">
            <a:off x="3422650" y="1174750"/>
            <a:ext cx="196850" cy="2349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439545" y="2037715"/>
            <a:ext cx="1612900" cy="1568450"/>
          </a:xfrm>
          <a:prstGeom prst="rect">
            <a:avLst/>
          </a:prstGeom>
          <a:solidFill>
            <a:srgbClr val="FFC000"/>
          </a:solidFill>
        </p:spPr>
        <p:txBody>
          <a:bodyPr wrap="square" rtlCol="0" anchor="t">
            <a:spAutoFit/>
          </a:bodyPr>
          <a:p>
            <a:r>
              <a:rPr lang="en-US" sz="800">
                <a:latin typeface="Calibri" panose="020F0502020204030204" charset="0"/>
                <a:ea typeface="宋体" panose="02010600030101010101" pitchFamily="2" charset="-122"/>
                <a:cs typeface="Times New Roman" panose="02020603050405020304" charset="0"/>
                <a:sym typeface="+mn-ea"/>
              </a:rPr>
              <a:t>Step1</a:t>
            </a:r>
            <a:r>
              <a:rPr lang="zh-CN" sz="800">
                <a:latin typeface="Calibri" panose="020F0502020204030204" charset="0"/>
                <a:ea typeface="宋体" panose="02010600030101010101" pitchFamily="2" charset="-122"/>
                <a:sym typeface="+mn-ea"/>
              </a:rPr>
              <a:t>：选中节点</a:t>
            </a:r>
            <a:r>
              <a:rPr lang="en-US" sz="800">
                <a:latin typeface="Calibri" panose="020F0502020204030204" charset="0"/>
                <a:ea typeface="宋体" panose="02010600030101010101" pitchFamily="2" charset="-122"/>
                <a:cs typeface="Times New Roman" panose="02020603050405020304" charset="0"/>
                <a:sym typeface="+mn-ea"/>
              </a:rPr>
              <a:t>Step2</a:t>
            </a:r>
            <a:r>
              <a:rPr lang="zh-CN" sz="800">
                <a:latin typeface="Calibri" panose="020F0502020204030204" charset="0"/>
                <a:ea typeface="宋体" panose="02010600030101010101" pitchFamily="2" charset="-122"/>
                <a:sym typeface="+mn-ea"/>
              </a:rPr>
              <a:t>：点击删除按钮</a:t>
            </a:r>
            <a:r>
              <a:rPr lang="en-US" sz="800">
                <a:latin typeface="Calibri" panose="020F0502020204030204" charset="0"/>
                <a:ea typeface="宋体" panose="02010600030101010101" pitchFamily="2" charset="-122"/>
                <a:cs typeface="Times New Roman" panose="02020603050405020304" charset="0"/>
                <a:sym typeface="+mn-ea"/>
              </a:rPr>
              <a:t>Step3</a:t>
            </a:r>
            <a:r>
              <a:rPr lang="zh-CN" sz="800">
                <a:latin typeface="Calibri" panose="020F0502020204030204" charset="0"/>
                <a:ea typeface="宋体" panose="02010600030101010101" pitchFamily="2" charset="-122"/>
                <a:sym typeface="+mn-ea"/>
              </a:rPr>
              <a:t>：①该节点下无子节点或审方中心 —</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提示（有子节点或审方中心未删除）—</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确定—</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删除子节点或用户—</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选中节点—</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点击删除按钮—</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提示（确定删除？）—</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确定—</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删除成功</a:t>
            </a:r>
            <a:r>
              <a:rPr lang="zh-CN" sz="800">
                <a:latin typeface="Calibri" panose="020F0502020204030204" charset="0"/>
                <a:ea typeface="宋体" panose="02010600030101010101" pitchFamily="2" charset="-122"/>
                <a:cs typeface="Times New Roman" panose="02020603050405020304" charset="0"/>
                <a:sym typeface="+mn-ea"/>
              </a:rPr>
              <a:t>      ②该节点下有子节点或审方中心 —</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提示（确定删除？）—</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确定—</a:t>
            </a:r>
            <a:r>
              <a:rPr lang="en-US" sz="800">
                <a:latin typeface="Calibri" panose="020F0502020204030204" charset="0"/>
                <a:ea typeface="宋体" panose="02010600030101010101" pitchFamily="2" charset="-122"/>
                <a:sym typeface="+mn-ea"/>
              </a:rPr>
              <a:t>&gt;</a:t>
            </a:r>
            <a:r>
              <a:rPr lang="zh-CN" sz="800">
                <a:latin typeface="Calibri" panose="020F0502020204030204" charset="0"/>
                <a:ea typeface="宋体" panose="02010600030101010101" pitchFamily="2" charset="-122"/>
                <a:sym typeface="+mn-ea"/>
              </a:rPr>
              <a:t>删除成功</a:t>
            </a:r>
            <a:endParaRPr lang="en-US" sz="800">
              <a:latin typeface="Calibri" panose="020F0502020204030204" charset="0"/>
              <a:ea typeface="宋体" panose="02010600030101010101" pitchFamily="2" charset="-122"/>
              <a:sym typeface="+mn-ea"/>
            </a:endParaRPr>
          </a:p>
          <a:p>
            <a:endParaRPr lang="zh-CN" altLang="en-US" sz="800"/>
          </a:p>
        </p:txBody>
      </p:sp>
      <p:sp>
        <p:nvSpPr>
          <p:cNvPr id="12" name="矩形 11"/>
          <p:cNvSpPr/>
          <p:nvPr/>
        </p:nvSpPr>
        <p:spPr>
          <a:xfrm>
            <a:off x="3498850" y="1409700"/>
            <a:ext cx="447675" cy="2286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箭头连接符 12"/>
          <p:cNvCxnSpPr>
            <a:stCxn id="12" idx="2"/>
            <a:endCxn id="11" idx="0"/>
          </p:cNvCxnSpPr>
          <p:nvPr/>
        </p:nvCxnSpPr>
        <p:spPr>
          <a:xfrm flipH="1">
            <a:off x="2245995" y="1638300"/>
            <a:ext cx="1477010" cy="39941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003800" y="1409700"/>
            <a:ext cx="599440" cy="2286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784600" y="2175510"/>
            <a:ext cx="1818640" cy="953135"/>
          </a:xfrm>
          <a:prstGeom prst="rect">
            <a:avLst/>
          </a:prstGeom>
          <a:solidFill>
            <a:schemeClr val="accent1">
              <a:lumMod val="50000"/>
            </a:schemeClr>
          </a:solidFill>
        </p:spPr>
        <p:txBody>
          <a:bodyPr wrap="none" rtlCol="0" anchor="t">
            <a:spAutoFit/>
          </a:bodyPr>
          <a:p>
            <a:r>
              <a:rPr lang="en-US" sz="800">
                <a:solidFill>
                  <a:schemeClr val="bg1"/>
                </a:solidFill>
                <a:latin typeface="Calibri" panose="020F0502020204030204" charset="0"/>
                <a:ea typeface="宋体" panose="02010600030101010101" pitchFamily="2" charset="-122"/>
                <a:sym typeface="+mn-ea"/>
              </a:rPr>
              <a:t>1. </a:t>
            </a:r>
            <a:r>
              <a:rPr lang="zh-CN" sz="800">
                <a:solidFill>
                  <a:schemeClr val="bg1"/>
                </a:solidFill>
                <a:latin typeface="Calibri" panose="020F0502020204030204" charset="0"/>
                <a:ea typeface="宋体" panose="02010600030101010101" pitchFamily="2" charset="-122"/>
                <a:sym typeface="+mn-ea"/>
              </a:rPr>
              <a:t>新增审方中心</a:t>
            </a:r>
            <a:r>
              <a:rPr lang="en-US" sz="800">
                <a:solidFill>
                  <a:schemeClr val="bg1"/>
                </a:solidFill>
                <a:latin typeface="Calibri" panose="020F0502020204030204" charset="0"/>
                <a:ea typeface="宋体" panose="02010600030101010101" pitchFamily="2" charset="-122"/>
                <a:cs typeface="Times New Roman" panose="02020603050405020304" charset="0"/>
                <a:sym typeface="+mn-ea"/>
              </a:rPr>
              <a:t>Step1</a:t>
            </a:r>
            <a:r>
              <a:rPr lang="zh-CN" sz="800">
                <a:solidFill>
                  <a:schemeClr val="bg1"/>
                </a:solidFill>
                <a:latin typeface="Calibri" panose="020F0502020204030204" charset="0"/>
                <a:ea typeface="宋体" panose="02010600030101010101" pitchFamily="2" charset="-122"/>
                <a:sym typeface="+mn-ea"/>
              </a:rPr>
              <a:t>：点击新增审方中心</a:t>
            </a:r>
            <a:r>
              <a:rPr lang="en-US" sz="800">
                <a:solidFill>
                  <a:schemeClr val="bg1"/>
                </a:solidFill>
                <a:latin typeface="Calibri" panose="020F0502020204030204" charset="0"/>
                <a:ea typeface="宋体" panose="02010600030101010101" pitchFamily="2" charset="-122"/>
                <a:cs typeface="Times New Roman" panose="02020603050405020304" charset="0"/>
                <a:sym typeface="+mn-ea"/>
              </a:rPr>
              <a:t>Step2</a:t>
            </a:r>
            <a:r>
              <a:rPr lang="zh-CN" sz="800">
                <a:solidFill>
                  <a:schemeClr val="bg1"/>
                </a:solidFill>
                <a:latin typeface="Calibri" panose="020F0502020204030204" charset="0"/>
                <a:ea typeface="宋体" panose="02010600030101010101" pitchFamily="2" charset="-122"/>
                <a:sym typeface="+mn-ea"/>
              </a:rPr>
              <a:t>：在右侧输入医院名称和</a:t>
            </a:r>
            <a:r>
              <a:rPr lang="en-US" sz="800">
                <a:solidFill>
                  <a:schemeClr val="bg1"/>
                </a:solidFill>
                <a:latin typeface="Calibri" panose="020F0502020204030204" charset="0"/>
                <a:ea typeface="宋体" panose="02010600030101010101" pitchFamily="2" charset="-122"/>
                <a:sym typeface="+mn-ea"/>
              </a:rPr>
              <a:t>IP</a:t>
            </a:r>
            <a:r>
              <a:rPr lang="zh-CN" sz="800">
                <a:solidFill>
                  <a:schemeClr val="bg1"/>
                </a:solidFill>
                <a:latin typeface="Calibri" panose="020F0502020204030204" charset="0"/>
                <a:ea typeface="宋体" panose="02010600030101010101" pitchFamily="2" charset="-122"/>
                <a:sym typeface="+mn-ea"/>
              </a:rPr>
              <a:t>地址</a:t>
            </a:r>
            <a:r>
              <a:rPr lang="en-US" sz="800">
                <a:solidFill>
                  <a:schemeClr val="bg1"/>
                </a:solidFill>
                <a:latin typeface="Calibri" panose="020F0502020204030204" charset="0"/>
                <a:ea typeface="宋体" panose="02010600030101010101" pitchFamily="2" charset="-122"/>
                <a:cs typeface="Times New Roman" panose="02020603050405020304" charset="0"/>
                <a:sym typeface="+mn-ea"/>
              </a:rPr>
              <a:t>Step3</a:t>
            </a:r>
            <a:r>
              <a:rPr lang="zh-CN" sz="800">
                <a:solidFill>
                  <a:schemeClr val="bg1"/>
                </a:solidFill>
                <a:latin typeface="Calibri" panose="020F0502020204030204" charset="0"/>
                <a:ea typeface="宋体" panose="02010600030101010101" pitchFamily="2" charset="-122"/>
                <a:sym typeface="+mn-ea"/>
              </a:rPr>
              <a:t>：点击验证</a:t>
            </a:r>
            <a:r>
              <a:rPr lang="en-US" sz="800">
                <a:solidFill>
                  <a:schemeClr val="bg1"/>
                </a:solidFill>
                <a:latin typeface="Calibri" panose="020F0502020204030204" charset="0"/>
                <a:ea typeface="宋体" panose="02010600030101010101" pitchFamily="2" charset="-122"/>
                <a:cs typeface="Times New Roman" panose="02020603050405020304" charset="0"/>
                <a:sym typeface="+mn-ea"/>
              </a:rPr>
              <a:t>Step4</a:t>
            </a:r>
            <a:r>
              <a:rPr lang="zh-CN" sz="800">
                <a:solidFill>
                  <a:schemeClr val="bg1"/>
                </a:solidFill>
                <a:latin typeface="Calibri" panose="020F0502020204030204" charset="0"/>
                <a:ea typeface="宋体" panose="02010600030101010101" pitchFamily="2" charset="-122"/>
                <a:sym typeface="+mn-ea"/>
              </a:rPr>
              <a:t>：医院审方系统返回信息正常</a:t>
            </a:r>
            <a:r>
              <a:rPr lang="en-US" sz="800">
                <a:solidFill>
                  <a:schemeClr val="bg1"/>
                </a:solidFill>
                <a:latin typeface="Calibri" panose="020F0502020204030204" charset="0"/>
                <a:ea typeface="宋体" panose="02010600030101010101" pitchFamily="2" charset="-122"/>
                <a:cs typeface="Times New Roman" panose="02020603050405020304" charset="0"/>
                <a:sym typeface="+mn-ea"/>
              </a:rPr>
              <a:t>Step5</a:t>
            </a:r>
            <a:r>
              <a:rPr lang="zh-CN" sz="800">
                <a:solidFill>
                  <a:schemeClr val="bg1"/>
                </a:solidFill>
                <a:latin typeface="Calibri" panose="020F0502020204030204" charset="0"/>
                <a:ea typeface="宋体" panose="02010600030101010101" pitchFamily="2" charset="-122"/>
                <a:sym typeface="+mn-ea"/>
              </a:rPr>
              <a:t>：点击启用按钮</a:t>
            </a:r>
            <a:r>
              <a:rPr lang="en-US" sz="800">
                <a:solidFill>
                  <a:schemeClr val="bg1"/>
                </a:solidFill>
                <a:latin typeface="Calibri" panose="020F0502020204030204" charset="0"/>
                <a:ea typeface="宋体" panose="02010600030101010101" pitchFamily="2" charset="-122"/>
                <a:cs typeface="Times New Roman" panose="02020603050405020304" charset="0"/>
                <a:sym typeface="+mn-ea"/>
              </a:rPr>
              <a:t>Step6</a:t>
            </a:r>
            <a:r>
              <a:rPr lang="zh-CN" sz="800">
                <a:solidFill>
                  <a:schemeClr val="bg1"/>
                </a:solidFill>
                <a:latin typeface="Calibri" panose="020F0502020204030204" charset="0"/>
                <a:ea typeface="宋体" panose="02010600030101010101" pitchFamily="2" charset="-122"/>
                <a:sym typeface="+mn-ea"/>
              </a:rPr>
              <a:t>：保存</a:t>
            </a:r>
            <a:endParaRPr lang="zh-CN" altLang="en-US" sz="800">
              <a:solidFill>
                <a:schemeClr val="bg1"/>
              </a:solidFill>
              <a:latin typeface="Calibri" panose="020F0502020204030204" charset="0"/>
              <a:ea typeface="宋体" panose="02010600030101010101" pitchFamily="2" charset="-122"/>
              <a:sym typeface="+mn-ea"/>
            </a:endParaRPr>
          </a:p>
        </p:txBody>
      </p:sp>
      <p:cxnSp>
        <p:nvCxnSpPr>
          <p:cNvPr id="18" name="直接箭头连接符 17"/>
          <p:cNvCxnSpPr/>
          <p:nvPr/>
        </p:nvCxnSpPr>
        <p:spPr>
          <a:xfrm>
            <a:off x="5076825" y="1628775"/>
            <a:ext cx="0" cy="447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7319010" y="1395730"/>
            <a:ext cx="4993640" cy="1383665"/>
          </a:xfrm>
          <a:prstGeom prst="rect">
            <a:avLst/>
          </a:prstGeom>
          <a:noFill/>
        </p:spPr>
        <p:txBody>
          <a:bodyPr wrap="square" rtlCol="0">
            <a:spAutoFit/>
          </a:bodyPr>
          <a:p>
            <a:pPr>
              <a:lnSpc>
                <a:spcPct val="200000"/>
              </a:lnSpc>
            </a:pPr>
            <a:r>
              <a:rPr lang="en-US" altLang="zh-CN" sz="1400"/>
              <a:t>1.</a:t>
            </a:r>
            <a:r>
              <a:rPr lang="zh-CN" altLang="en-US" sz="1400"/>
              <a:t>输入账号和密码</a:t>
            </a:r>
            <a:endParaRPr lang="zh-CN" altLang="en-US" sz="1400"/>
          </a:p>
          <a:p>
            <a:pPr>
              <a:lnSpc>
                <a:spcPct val="200000"/>
              </a:lnSpc>
            </a:pPr>
            <a:r>
              <a:rPr lang="zh-CN" altLang="en-US" sz="1400">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400">
                <a:latin typeface="宋体" panose="02010600030101010101" pitchFamily="2" charset="-122"/>
                <a:ea typeface="宋体" panose="02010600030101010101" pitchFamily="2" charset="-122"/>
                <a:cs typeface="宋体" panose="02010600030101010101" pitchFamily="2" charset="-122"/>
                <a:sym typeface="+mn-ea"/>
              </a:rPr>
              <a:t>）</a:t>
            </a:r>
            <a:r>
              <a:rPr lang="en-US" sz="1400">
                <a:latin typeface="宋体" panose="02010600030101010101" pitchFamily="2" charset="-122"/>
                <a:ea typeface="宋体" panose="02010600030101010101" pitchFamily="2" charset="-122"/>
                <a:cs typeface="宋体" panose="02010600030101010101" pitchFamily="2" charset="-122"/>
                <a:sym typeface="+mn-ea"/>
              </a:rPr>
              <a:t>新用户进行账号注册，老用户进行账号登陆           </a:t>
            </a:r>
            <a:endParaRPr lang="en-US" sz="1400">
              <a:latin typeface="宋体" panose="02010600030101010101" pitchFamily="2" charset="-122"/>
              <a:ea typeface="宋体" panose="02010600030101010101" pitchFamily="2" charset="-122"/>
              <a:cs typeface="宋体" panose="02010600030101010101" pitchFamily="2" charset="-122"/>
              <a:sym typeface="+mn-ea"/>
            </a:endParaRPr>
          </a:p>
          <a:p>
            <a:pPr>
              <a:lnSpc>
                <a:spcPct val="200000"/>
              </a:lnSpc>
            </a:pPr>
            <a:endParaRPr lang="zh-CN" altLang="en-US" sz="1400"/>
          </a:p>
        </p:txBody>
      </p:sp>
      <p:sp>
        <p:nvSpPr>
          <p:cNvPr id="6" name="文本框 5"/>
          <p:cNvSpPr txBox="1"/>
          <p:nvPr/>
        </p:nvSpPr>
        <p:spPr>
          <a:xfrm>
            <a:off x="7395210" y="1165225"/>
            <a:ext cx="621030" cy="306705"/>
          </a:xfrm>
          <a:prstGeom prst="rect">
            <a:avLst/>
          </a:prstGeom>
          <a:noFill/>
          <a:extLst>
            <a:ext uri="{909E8E84-426E-40DD-AFC4-6F175D3DCCD1}">
              <a14:hiddenFill xmlns:a14="http://schemas.microsoft.com/office/drawing/2010/main">
                <a:solidFill>
                  <a:schemeClr val="accent2"/>
                </a:solidFill>
              </a14:hiddenFill>
            </a:ext>
          </a:extLst>
        </p:spPr>
        <p:txBody>
          <a:bodyPr wrap="none" rtlCol="0">
            <a:spAutoFit/>
          </a:bodyPr>
          <a:p>
            <a:r>
              <a:rPr lang="zh-CN" altLang="en-US" sz="1400" b="1">
                <a:solidFill>
                  <a:schemeClr val="accent2"/>
                </a:solidFill>
              </a:rPr>
              <a:t>登  录</a:t>
            </a:r>
            <a:endParaRPr lang="zh-CN" altLang="en-US" sz="1400" b="1">
              <a:solidFill>
                <a:schemeClr val="accent2"/>
              </a:solidFill>
            </a:endParaRPr>
          </a:p>
        </p:txBody>
      </p:sp>
      <p:pic>
        <p:nvPicPr>
          <p:cNvPr id="2" name="图片 1" descr="E:\公司资料\审方系统\封面.jpg封面"/>
          <p:cNvPicPr>
            <a:picLocks noChangeAspect="1"/>
          </p:cNvPicPr>
          <p:nvPr/>
        </p:nvPicPr>
        <p:blipFill>
          <a:blip r:embed="rId1"/>
          <a:srcRect/>
          <a:stretch>
            <a:fillRect/>
          </a:stretch>
        </p:blipFill>
        <p:spPr>
          <a:xfrm>
            <a:off x="307340" y="596900"/>
            <a:ext cx="6917055" cy="3891280"/>
          </a:xfrm>
          <a:prstGeom prst="rect">
            <a:avLst/>
          </a:prstGeom>
        </p:spPr>
      </p:pic>
      <p:sp>
        <p:nvSpPr>
          <p:cNvPr id="3" name="文本框 2"/>
          <p:cNvSpPr txBox="1"/>
          <p:nvPr/>
        </p:nvSpPr>
        <p:spPr>
          <a:xfrm>
            <a:off x="7432040" y="2391410"/>
            <a:ext cx="4767580" cy="645160"/>
          </a:xfrm>
          <a:prstGeom prst="rect">
            <a:avLst/>
          </a:prstGeom>
          <a:noFill/>
        </p:spPr>
        <p:txBody>
          <a:bodyPr wrap="square" rtlCol="0" anchor="t">
            <a:spAutoFit/>
          </a:bodyPr>
          <a:p>
            <a:r>
              <a:rPr lang="zh-CN" altLang="en-US">
                <a:solidFill>
                  <a:srgbClr val="FF0000"/>
                </a:solidFill>
                <a:sym typeface="+mn-ea"/>
              </a:rPr>
              <a:t>点击登录按键进入系统（点击前按钮颜色均为灰色）</a:t>
            </a:r>
            <a:endParaRPr lang="zh-CN" altLang="en-US">
              <a:solidFill>
                <a:srgbClr val="FF0000"/>
              </a:solidFill>
              <a:sym typeface="+mn-ea"/>
            </a:endParaRPr>
          </a:p>
        </p:txBody>
      </p:sp>
      <p:sp>
        <p:nvSpPr>
          <p:cNvPr id="9" name="矩形 8"/>
          <p:cNvSpPr/>
          <p:nvPr/>
        </p:nvSpPr>
        <p:spPr>
          <a:xfrm>
            <a:off x="3003550" y="2460625"/>
            <a:ext cx="235585" cy="2114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2879725" y="4329430"/>
            <a:ext cx="1476375" cy="1587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肘形连接符 11"/>
          <p:cNvCxnSpPr>
            <a:stCxn id="9" idx="1"/>
            <a:endCxn id="11" idx="1"/>
          </p:cNvCxnSpPr>
          <p:nvPr/>
        </p:nvCxnSpPr>
        <p:spPr>
          <a:xfrm rot="10800000" flipV="1">
            <a:off x="2879725" y="2566670"/>
            <a:ext cx="123825" cy="1842135"/>
          </a:xfrm>
          <a:prstGeom prst="bentConnector3">
            <a:avLst>
              <a:gd name="adj1" fmla="val 292308"/>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155950" y="4524375"/>
            <a:ext cx="0" cy="3333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72185" y="4733925"/>
            <a:ext cx="3164840" cy="737235"/>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l"/>
            <a:r>
              <a:rPr lang="en-US" altLang="zh-CN" sz="1400" b="1">
                <a:solidFill>
                  <a:srgbClr val="FF0000"/>
                </a:solidFill>
              </a:rPr>
              <a:t>1.</a:t>
            </a:r>
            <a:r>
              <a:rPr lang="zh-CN" altLang="en-US" sz="1400" b="1">
                <a:solidFill>
                  <a:srgbClr val="FF0000"/>
                </a:solidFill>
              </a:rPr>
              <a:t>红色款内</a:t>
            </a:r>
            <a:r>
              <a:rPr lang="en-US" altLang="zh-CN" sz="1400" b="1">
                <a:solidFill>
                  <a:srgbClr val="FF0000"/>
                </a:solidFill>
              </a:rPr>
              <a:t>icon</a:t>
            </a:r>
            <a:r>
              <a:rPr lang="zh-CN" altLang="en-US" sz="1400" b="1">
                <a:solidFill>
                  <a:srgbClr val="FF0000"/>
                </a:solidFill>
              </a:rPr>
              <a:t>切图；</a:t>
            </a:r>
            <a:endParaRPr lang="zh-CN" altLang="en-US" sz="1400" b="1">
              <a:solidFill>
                <a:srgbClr val="FF0000"/>
              </a:solidFill>
            </a:endParaRPr>
          </a:p>
          <a:p>
            <a:pPr algn="l"/>
            <a:r>
              <a:rPr lang="en-US" altLang="zh-CN" sz="1400" b="1">
                <a:solidFill>
                  <a:srgbClr val="FF0000"/>
                </a:solidFill>
              </a:rPr>
              <a:t>2.</a:t>
            </a:r>
            <a:r>
              <a:rPr lang="zh-CN" altLang="en-US" sz="1400" b="1">
                <a:solidFill>
                  <a:srgbClr val="FF0000"/>
                </a:solidFill>
              </a:rPr>
              <a:t>输入框大小</a:t>
            </a:r>
            <a:r>
              <a:rPr lang="en-US" altLang="zh-CN" sz="1400" b="1">
                <a:solidFill>
                  <a:srgbClr val="FF0000"/>
                </a:solidFill>
              </a:rPr>
              <a:t>440x70px</a:t>
            </a:r>
            <a:r>
              <a:rPr lang="zh-CN" altLang="en-US" sz="1400" b="1">
                <a:solidFill>
                  <a:srgbClr val="FF0000"/>
                </a:solidFill>
              </a:rPr>
              <a:t>，</a:t>
            </a:r>
            <a:endParaRPr lang="zh-CN" altLang="en-US" sz="1400" b="1">
              <a:solidFill>
                <a:srgbClr val="FF0000"/>
              </a:solidFill>
            </a:endParaRPr>
          </a:p>
          <a:p>
            <a:pPr algn="l"/>
            <a:r>
              <a:rPr lang="zh-CN" altLang="en-US" sz="1400" b="1">
                <a:solidFill>
                  <a:srgbClr val="FF0000"/>
                </a:solidFill>
              </a:rPr>
              <a:t>外边框</a:t>
            </a:r>
            <a:r>
              <a:rPr lang="en-US" altLang="zh-CN" sz="1400" b="1">
                <a:solidFill>
                  <a:srgbClr val="FF0000"/>
                </a:solidFill>
              </a:rPr>
              <a:t>1px</a:t>
            </a:r>
            <a:r>
              <a:rPr lang="zh-CN" altLang="en-US" sz="1400" b="1">
                <a:solidFill>
                  <a:srgbClr val="FF0000"/>
                </a:solidFill>
              </a:rPr>
              <a:t>，</a:t>
            </a:r>
            <a:r>
              <a:rPr lang="en-US" altLang="zh-CN" sz="1400" b="1">
                <a:solidFill>
                  <a:srgbClr val="FF0000"/>
                </a:solidFill>
              </a:rPr>
              <a:t>#</a:t>
            </a:r>
            <a:r>
              <a:rPr lang="zh-CN" altLang="en-US" sz="1400" b="1">
                <a:solidFill>
                  <a:srgbClr val="FF0000"/>
                </a:solidFill>
              </a:rPr>
              <a:t>dcdcdc   框内填充</a:t>
            </a:r>
            <a:r>
              <a:rPr lang="en-US" altLang="zh-CN" sz="1400" b="1">
                <a:solidFill>
                  <a:srgbClr val="FF0000"/>
                </a:solidFill>
              </a:rPr>
              <a:t>#ffffff</a:t>
            </a:r>
            <a:r>
              <a:rPr lang="zh-CN" altLang="en-US" sz="1400" b="1">
                <a:solidFill>
                  <a:srgbClr val="FF0000"/>
                </a:solidFill>
              </a:rPr>
              <a:t>  </a:t>
            </a:r>
            <a:r>
              <a:rPr lang="zh-CN" altLang="en-US" sz="1400" b="1">
                <a:solidFill>
                  <a:schemeClr val="accent2"/>
                </a:solidFill>
              </a:rPr>
              <a:t>                     </a:t>
            </a:r>
            <a:endParaRPr lang="zh-CN" altLang="en-US" sz="1400" b="1">
              <a:solidFill>
                <a:schemeClr val="accent2"/>
              </a:solidFill>
            </a:endParaRPr>
          </a:p>
        </p:txBody>
      </p:sp>
      <p:sp>
        <p:nvSpPr>
          <p:cNvPr id="15" name="矩形 14"/>
          <p:cNvSpPr/>
          <p:nvPr/>
        </p:nvSpPr>
        <p:spPr>
          <a:xfrm>
            <a:off x="3908425" y="2729230"/>
            <a:ext cx="1000760" cy="1587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箭头连接符 15"/>
          <p:cNvCxnSpPr/>
          <p:nvPr/>
        </p:nvCxnSpPr>
        <p:spPr>
          <a:xfrm>
            <a:off x="4819650" y="2887980"/>
            <a:ext cx="133350" cy="1753235"/>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09185" y="4620895"/>
            <a:ext cx="3164840" cy="521970"/>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l"/>
            <a:r>
              <a:rPr lang="en-US" altLang="zh-CN" sz="1400" b="1">
                <a:solidFill>
                  <a:schemeClr val="accent4"/>
                </a:solidFill>
              </a:rPr>
              <a:t>1.</a:t>
            </a:r>
            <a:r>
              <a:rPr lang="zh-CN" altLang="en-US" sz="1400" b="1">
                <a:solidFill>
                  <a:schemeClr val="accent4"/>
                </a:solidFill>
              </a:rPr>
              <a:t>黄色框内</a:t>
            </a:r>
            <a:r>
              <a:rPr lang="en-US" altLang="zh-CN" sz="1400" b="1">
                <a:solidFill>
                  <a:schemeClr val="accent4"/>
                </a:solidFill>
              </a:rPr>
              <a:t>”</a:t>
            </a:r>
            <a:r>
              <a:rPr lang="zh-CN" altLang="en-US" sz="1400" b="1">
                <a:solidFill>
                  <a:schemeClr val="accent4"/>
                </a:solidFill>
              </a:rPr>
              <a:t>注册</a:t>
            </a:r>
            <a:r>
              <a:rPr lang="en-US" altLang="zh-CN" sz="1400" b="1">
                <a:solidFill>
                  <a:schemeClr val="accent4"/>
                </a:solidFill>
              </a:rPr>
              <a:t>”</a:t>
            </a:r>
            <a:r>
              <a:rPr lang="zh-CN" altLang="en-US" sz="1400" b="1">
                <a:solidFill>
                  <a:schemeClr val="accent4"/>
                </a:solidFill>
              </a:rPr>
              <a:t>字号 </a:t>
            </a:r>
            <a:r>
              <a:rPr lang="en-US" altLang="zh-CN" sz="1400" b="1">
                <a:solidFill>
                  <a:schemeClr val="accent4"/>
                </a:solidFill>
              </a:rPr>
              <a:t>22</a:t>
            </a:r>
            <a:r>
              <a:rPr lang="zh-CN" altLang="en-US" sz="1400" b="1">
                <a:solidFill>
                  <a:schemeClr val="accent4"/>
                </a:solidFill>
              </a:rPr>
              <a:t>，中间空两格，色值：</a:t>
            </a:r>
            <a:r>
              <a:rPr lang="en-US" altLang="zh-CN" sz="1400" b="1">
                <a:solidFill>
                  <a:schemeClr val="accent4"/>
                </a:solidFill>
              </a:rPr>
              <a:t>#001268</a:t>
            </a:r>
            <a:r>
              <a:rPr lang="zh-CN" altLang="en-US" sz="1400" b="1">
                <a:solidFill>
                  <a:schemeClr val="accent4"/>
                </a:solidFill>
              </a:rPr>
              <a:t>，间距居中右对齐    </a:t>
            </a:r>
            <a:endParaRPr lang="zh-CN" altLang="en-US" sz="1400" b="1">
              <a:solidFill>
                <a:schemeClr val="accent4"/>
              </a:solidFill>
            </a:endParaRPr>
          </a:p>
        </p:txBody>
      </p:sp>
      <p:sp>
        <p:nvSpPr>
          <p:cNvPr id="18" name="矩形 17"/>
          <p:cNvSpPr/>
          <p:nvPr/>
        </p:nvSpPr>
        <p:spPr>
          <a:xfrm>
            <a:off x="3293745" y="2127250"/>
            <a:ext cx="1000760" cy="15875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3293745" y="2486660"/>
            <a:ext cx="1000760" cy="15875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3051810" y="2888615"/>
            <a:ext cx="745490" cy="27305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箭头连接符 20"/>
          <p:cNvCxnSpPr>
            <a:stCxn id="19" idx="3"/>
          </p:cNvCxnSpPr>
          <p:nvPr/>
        </p:nvCxnSpPr>
        <p:spPr>
          <a:xfrm>
            <a:off x="4294505" y="2566035"/>
            <a:ext cx="3310255" cy="65722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663180" y="3169920"/>
            <a:ext cx="3164840" cy="521970"/>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l"/>
            <a:r>
              <a:rPr lang="en-US" altLang="zh-CN" sz="1400" b="1">
                <a:solidFill>
                  <a:schemeClr val="accent6"/>
                </a:solidFill>
              </a:rPr>
              <a:t>1.</a:t>
            </a:r>
            <a:r>
              <a:rPr lang="zh-CN" altLang="en-US" sz="1400" b="1">
                <a:solidFill>
                  <a:schemeClr val="accent6"/>
                </a:solidFill>
              </a:rPr>
              <a:t>绿色框内字号 </a:t>
            </a:r>
            <a:r>
              <a:rPr lang="en-US" altLang="zh-CN" sz="1400" b="1">
                <a:solidFill>
                  <a:schemeClr val="accent6"/>
                </a:solidFill>
              </a:rPr>
              <a:t>24</a:t>
            </a:r>
            <a:r>
              <a:rPr lang="zh-CN" altLang="en-US" sz="1400" b="1">
                <a:solidFill>
                  <a:schemeClr val="accent6"/>
                </a:solidFill>
              </a:rPr>
              <a:t>，上下居中放，左右位置随意，色值：</a:t>
            </a:r>
            <a:r>
              <a:rPr lang="en-US" altLang="zh-CN" sz="1400" b="1">
                <a:solidFill>
                  <a:schemeClr val="accent6"/>
                </a:solidFill>
              </a:rPr>
              <a:t>#b5b5b6</a:t>
            </a:r>
            <a:r>
              <a:rPr lang="zh-CN" altLang="en-US" sz="1400" b="1">
                <a:solidFill>
                  <a:schemeClr val="accent6"/>
                </a:solidFill>
              </a:rPr>
              <a:t>，</a:t>
            </a:r>
            <a:endParaRPr lang="zh-CN" altLang="en-US" sz="1400" b="1">
              <a:solidFill>
                <a:schemeClr val="accent4"/>
              </a:solidFill>
            </a:endParaRPr>
          </a:p>
        </p:txBody>
      </p:sp>
      <p:sp>
        <p:nvSpPr>
          <p:cNvPr id="23" name="矩形 22"/>
          <p:cNvSpPr/>
          <p:nvPr/>
        </p:nvSpPr>
        <p:spPr>
          <a:xfrm>
            <a:off x="3003550" y="2103755"/>
            <a:ext cx="235585" cy="2114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3003550" y="1807210"/>
            <a:ext cx="1476375" cy="158750"/>
          </a:xfrm>
          <a:prstGeom prst="rect">
            <a:avLst/>
          </a:prstGeom>
          <a:noFill/>
          <a:ln>
            <a:solidFill>
              <a:srgbClr val="BF3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5" name="直接箭头连接符 24"/>
          <p:cNvCxnSpPr>
            <a:stCxn id="24" idx="3"/>
          </p:cNvCxnSpPr>
          <p:nvPr/>
        </p:nvCxnSpPr>
        <p:spPr>
          <a:xfrm flipV="1">
            <a:off x="4479925" y="480060"/>
            <a:ext cx="1097915" cy="1406525"/>
          </a:xfrm>
          <a:prstGeom prst="straightConnector1">
            <a:avLst/>
          </a:prstGeom>
          <a:ln>
            <a:solidFill>
              <a:srgbClr val="BF3FDF"/>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356100" y="228600"/>
            <a:ext cx="4612640" cy="306705"/>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l"/>
            <a:r>
              <a:rPr lang="en-US" sz="1400" b="1">
                <a:solidFill>
                  <a:srgbClr val="BF3FDF"/>
                </a:solidFill>
              </a:rPr>
              <a:t>1.</a:t>
            </a:r>
            <a:r>
              <a:rPr lang="zh-CN" altLang="en-US" sz="1400" b="1">
                <a:solidFill>
                  <a:srgbClr val="BF3FDF"/>
                </a:solidFill>
              </a:rPr>
              <a:t>紫色框内字号：</a:t>
            </a:r>
            <a:r>
              <a:rPr lang="en-US" altLang="zh-CN" sz="1400" b="1">
                <a:solidFill>
                  <a:srgbClr val="BF3FDF"/>
                </a:solidFill>
              </a:rPr>
              <a:t>34    </a:t>
            </a:r>
            <a:r>
              <a:rPr lang="zh-CN" altLang="en-US" sz="1400" b="1">
                <a:solidFill>
                  <a:srgbClr val="BF3FDF"/>
                </a:solidFill>
              </a:rPr>
              <a:t>中间空两格  </a:t>
            </a:r>
            <a:r>
              <a:rPr lang="en-US" altLang="zh-CN" sz="1400" b="1">
                <a:solidFill>
                  <a:srgbClr val="BF3FDF"/>
                </a:solidFill>
              </a:rPr>
              <a:t>#ffffff</a:t>
            </a:r>
            <a:endParaRPr lang="en-US" altLang="zh-CN" sz="1400" b="1">
              <a:solidFill>
                <a:srgbClr val="BF3FDF"/>
              </a:solidFill>
            </a:endParaRPr>
          </a:p>
        </p:txBody>
      </p:sp>
      <p:sp>
        <p:nvSpPr>
          <p:cNvPr id="27" name="矩形 26"/>
          <p:cNvSpPr/>
          <p:nvPr/>
        </p:nvSpPr>
        <p:spPr>
          <a:xfrm>
            <a:off x="2933065" y="2895600"/>
            <a:ext cx="1734820" cy="27432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箭头连接符 27"/>
          <p:cNvCxnSpPr/>
          <p:nvPr/>
        </p:nvCxnSpPr>
        <p:spPr>
          <a:xfrm>
            <a:off x="4479925" y="3169920"/>
            <a:ext cx="0" cy="239331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059555" y="5563235"/>
            <a:ext cx="3789680" cy="1168400"/>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l"/>
            <a:r>
              <a:rPr lang="en-US" altLang="zh-CN" sz="1400" b="1">
                <a:solidFill>
                  <a:srgbClr val="00B0F0"/>
                </a:solidFill>
              </a:rPr>
              <a:t>1.</a:t>
            </a:r>
            <a:r>
              <a:rPr lang="zh-CN" altLang="en-US" sz="1400" b="1">
                <a:solidFill>
                  <a:srgbClr val="00B0F0"/>
                </a:solidFill>
              </a:rPr>
              <a:t>蓝色框内</a:t>
            </a:r>
            <a:r>
              <a:rPr lang="en-US" altLang="zh-CN" sz="1400" b="1">
                <a:solidFill>
                  <a:srgbClr val="00B0F0"/>
                </a:solidFill>
              </a:rPr>
              <a:t>”</a:t>
            </a:r>
            <a:r>
              <a:rPr lang="zh-CN" altLang="en-US" sz="1400" b="1">
                <a:solidFill>
                  <a:srgbClr val="00B0F0"/>
                </a:solidFill>
              </a:rPr>
              <a:t>取消</a:t>
            </a:r>
            <a:r>
              <a:rPr lang="en-US" altLang="zh-CN" sz="1400" b="1">
                <a:solidFill>
                  <a:srgbClr val="00B0F0"/>
                </a:solidFill>
              </a:rPr>
              <a:t>”</a:t>
            </a:r>
            <a:r>
              <a:rPr lang="zh-CN" altLang="en-US" sz="1400" b="1">
                <a:solidFill>
                  <a:srgbClr val="00B0F0"/>
                </a:solidFill>
              </a:rPr>
              <a:t>字号 </a:t>
            </a:r>
            <a:r>
              <a:rPr lang="en-US" altLang="zh-CN" sz="1400" b="1">
                <a:solidFill>
                  <a:srgbClr val="00B0F0"/>
                </a:solidFill>
              </a:rPr>
              <a:t>24</a:t>
            </a:r>
            <a:r>
              <a:rPr lang="zh-CN" altLang="en-US" sz="1400" b="1">
                <a:solidFill>
                  <a:srgbClr val="00B0F0"/>
                </a:solidFill>
              </a:rPr>
              <a:t>，中间空两格，</a:t>
            </a:r>
            <a:endParaRPr lang="zh-CN" altLang="en-US" sz="1400" b="1">
              <a:solidFill>
                <a:srgbClr val="00B0F0"/>
              </a:solidFill>
            </a:endParaRPr>
          </a:p>
          <a:p>
            <a:pPr algn="l"/>
            <a:r>
              <a:rPr lang="en-US" altLang="zh-CN" sz="1400" b="1">
                <a:solidFill>
                  <a:srgbClr val="00B0F0"/>
                </a:solidFill>
              </a:rPr>
              <a:t>2.</a:t>
            </a:r>
            <a:r>
              <a:rPr lang="zh-CN" altLang="en-US" sz="1400" b="1">
                <a:solidFill>
                  <a:srgbClr val="00B0F0"/>
                </a:solidFill>
              </a:rPr>
              <a:t>框色未按之前色值：</a:t>
            </a:r>
            <a:r>
              <a:rPr lang="en-US" altLang="zh-CN" sz="1400" b="1">
                <a:solidFill>
                  <a:srgbClr val="00B0F0"/>
                </a:solidFill>
              </a:rPr>
              <a:t>#cccccc    </a:t>
            </a:r>
            <a:r>
              <a:rPr lang="zh-CN" altLang="en-US" sz="1400" b="1">
                <a:solidFill>
                  <a:srgbClr val="00B0F0"/>
                </a:solidFill>
              </a:rPr>
              <a:t>大小</a:t>
            </a:r>
            <a:r>
              <a:rPr lang="en-US" altLang="zh-CN" sz="1400" b="1">
                <a:solidFill>
                  <a:srgbClr val="00B0F0"/>
                </a:solidFill>
              </a:rPr>
              <a:t>180x50px</a:t>
            </a:r>
            <a:endParaRPr lang="en-US" altLang="zh-CN" sz="1400" b="1">
              <a:solidFill>
                <a:srgbClr val="00B0F0"/>
              </a:solidFill>
            </a:endParaRPr>
          </a:p>
          <a:p>
            <a:pPr algn="l"/>
            <a:r>
              <a:rPr lang="zh-CN" altLang="en-US" sz="1400" b="1">
                <a:solidFill>
                  <a:srgbClr val="00B0F0"/>
                </a:solidFill>
                <a:sym typeface="+mn-ea"/>
              </a:rPr>
              <a:t>   字色值：</a:t>
            </a:r>
            <a:r>
              <a:rPr lang="en-US" altLang="zh-CN" sz="1400" b="1">
                <a:solidFill>
                  <a:srgbClr val="00B0F0"/>
                </a:solidFill>
                <a:sym typeface="+mn-ea"/>
              </a:rPr>
              <a:t>#898989</a:t>
            </a:r>
            <a:r>
              <a:rPr lang="zh-CN" altLang="en-US" sz="1400" b="1">
                <a:solidFill>
                  <a:srgbClr val="00B0F0"/>
                </a:solidFill>
                <a:sym typeface="+mn-ea"/>
              </a:rPr>
              <a:t>，间距居中右对齐</a:t>
            </a:r>
            <a:endParaRPr lang="en-US" altLang="zh-CN" sz="1400" b="1">
              <a:solidFill>
                <a:srgbClr val="00B0F0"/>
              </a:solidFill>
            </a:endParaRPr>
          </a:p>
          <a:p>
            <a:pPr algn="l"/>
            <a:r>
              <a:rPr lang="en-US" altLang="zh-CN" sz="1400" b="1">
                <a:solidFill>
                  <a:srgbClr val="00B0F0"/>
                </a:solidFill>
              </a:rPr>
              <a:t>3.</a:t>
            </a:r>
            <a:r>
              <a:rPr lang="zh-CN" altLang="en-US" sz="1400" b="1">
                <a:solidFill>
                  <a:srgbClr val="00B0F0"/>
                </a:solidFill>
              </a:rPr>
              <a:t>按下之后色值：</a:t>
            </a:r>
            <a:r>
              <a:rPr lang="en-US" altLang="zh-CN" sz="1400" b="1">
                <a:solidFill>
                  <a:srgbClr val="00B0F0"/>
                </a:solidFill>
              </a:rPr>
              <a:t>#4e9ef5    </a:t>
            </a:r>
            <a:endParaRPr lang="en-US" altLang="zh-CN" sz="1400" b="1">
              <a:solidFill>
                <a:srgbClr val="00B0F0"/>
              </a:solidFill>
            </a:endParaRPr>
          </a:p>
          <a:p>
            <a:pPr algn="l"/>
            <a:r>
              <a:rPr lang="zh-CN" altLang="en-US" sz="1400" b="1">
                <a:solidFill>
                  <a:srgbClr val="00B0F0"/>
                </a:solidFill>
                <a:sym typeface="+mn-ea"/>
              </a:rPr>
              <a:t>字色值：</a:t>
            </a:r>
            <a:r>
              <a:rPr lang="en-US" altLang="zh-CN" sz="1400" b="1">
                <a:solidFill>
                  <a:srgbClr val="00B0F0"/>
                </a:solidFill>
                <a:sym typeface="+mn-ea"/>
              </a:rPr>
              <a:t>#ffffff</a:t>
            </a:r>
            <a:r>
              <a:rPr lang="zh-CN" altLang="en-US" sz="1400" b="1">
                <a:solidFill>
                  <a:srgbClr val="00B0F0"/>
                </a:solidFill>
                <a:sym typeface="+mn-ea"/>
              </a:rPr>
              <a:t>，间距居中右对齐</a:t>
            </a:r>
            <a:r>
              <a:rPr lang="en-US" altLang="zh-CN" sz="1400" b="1">
                <a:solidFill>
                  <a:srgbClr val="00B0F0"/>
                </a:solidFill>
              </a:rPr>
              <a:t>  </a:t>
            </a:r>
            <a:endParaRPr lang="en-US" altLang="zh-CN" sz="1400" b="1">
              <a:solidFill>
                <a:srgbClr val="00B0F0"/>
              </a:solidFill>
            </a:endParaRPr>
          </a:p>
        </p:txBody>
      </p:sp>
      <p:cxnSp>
        <p:nvCxnSpPr>
          <p:cNvPr id="35" name="直接连接符 34"/>
          <p:cNvCxnSpPr/>
          <p:nvPr/>
        </p:nvCxnSpPr>
        <p:spPr>
          <a:xfrm>
            <a:off x="3742055" y="1964055"/>
            <a:ext cx="1037590" cy="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742055" y="2073275"/>
            <a:ext cx="1026160" cy="2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737100" y="1965960"/>
            <a:ext cx="0" cy="104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4739640" y="2014855"/>
            <a:ext cx="1568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747770" y="2332990"/>
            <a:ext cx="1037590" cy="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747770" y="2435225"/>
            <a:ext cx="1026160" cy="2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737100" y="2332990"/>
            <a:ext cx="0" cy="104775"/>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854575" y="1861820"/>
            <a:ext cx="1431925" cy="306705"/>
          </a:xfrm>
          <a:prstGeom prst="rect">
            <a:avLst/>
          </a:prstGeom>
          <a:noFill/>
          <a:extLst>
            <a:ext uri="{909E8E84-426E-40DD-AFC4-6F175D3DCCD1}">
              <a14:hiddenFill xmlns:a14="http://schemas.microsoft.com/office/drawing/2010/main">
                <a:solidFill>
                  <a:schemeClr val="accent2"/>
                </a:solidFill>
              </a14:hiddenFill>
            </a:ext>
          </a:extLst>
        </p:spPr>
        <p:txBody>
          <a:bodyPr wrap="none" rtlCol="0">
            <a:spAutoFit/>
          </a:bodyPr>
          <a:p>
            <a:r>
              <a:rPr lang="zh-CN" altLang="en-US" sz="1400" b="1">
                <a:solidFill>
                  <a:srgbClr val="00B0F0"/>
                </a:solidFill>
              </a:rPr>
              <a:t>上下间距：</a:t>
            </a:r>
            <a:r>
              <a:rPr lang="en-US" altLang="zh-CN" sz="1400" b="1">
                <a:solidFill>
                  <a:srgbClr val="00B0F0"/>
                </a:solidFill>
              </a:rPr>
              <a:t>35px</a:t>
            </a:r>
            <a:endParaRPr lang="en-US" altLang="zh-CN" sz="1400" b="1">
              <a:solidFill>
                <a:srgbClr val="00B0F0"/>
              </a:solidFill>
            </a:endParaRPr>
          </a:p>
        </p:txBody>
      </p:sp>
      <p:sp>
        <p:nvSpPr>
          <p:cNvPr id="43" name="文本框 42"/>
          <p:cNvSpPr txBox="1"/>
          <p:nvPr/>
        </p:nvSpPr>
        <p:spPr>
          <a:xfrm>
            <a:off x="5233670" y="2645410"/>
            <a:ext cx="1794510" cy="737235"/>
          </a:xfrm>
          <a:prstGeom prst="rect">
            <a:avLst/>
          </a:prstGeom>
          <a:noFill/>
          <a:extLst>
            <a:ext uri="{909E8E84-426E-40DD-AFC4-6F175D3DCCD1}">
              <a14:hiddenFill xmlns:a14="http://schemas.microsoft.com/office/drawing/2010/main">
                <a:solidFill>
                  <a:schemeClr val="accent2"/>
                </a:solidFill>
              </a14:hiddenFill>
            </a:ext>
          </a:extLst>
        </p:spPr>
        <p:txBody>
          <a:bodyPr wrap="none" rtlCol="0">
            <a:spAutoFit/>
          </a:bodyPr>
          <a:p>
            <a:r>
              <a:rPr lang="zh-CN" sz="1400" b="1">
                <a:solidFill>
                  <a:schemeClr val="accent2"/>
                </a:solidFill>
              </a:rPr>
              <a:t>上下间距：</a:t>
            </a:r>
            <a:r>
              <a:rPr lang="en-US" altLang="zh-CN" sz="1400" b="1">
                <a:solidFill>
                  <a:schemeClr val="accent2"/>
                </a:solidFill>
              </a:rPr>
              <a:t>55px  </a:t>
            </a:r>
            <a:endParaRPr lang="en-US" altLang="zh-CN" sz="1400" b="1">
              <a:solidFill>
                <a:schemeClr val="accent2"/>
              </a:solidFill>
            </a:endParaRPr>
          </a:p>
          <a:p>
            <a:r>
              <a:rPr lang="zh-CN" altLang="en-US" sz="1400" b="1">
                <a:solidFill>
                  <a:schemeClr val="accent2"/>
                </a:solidFill>
              </a:rPr>
              <a:t>注册两个字右对齐，</a:t>
            </a:r>
            <a:endParaRPr lang="zh-CN" altLang="en-US" sz="1400" b="1">
              <a:solidFill>
                <a:schemeClr val="accent2"/>
              </a:solidFill>
            </a:endParaRPr>
          </a:p>
          <a:p>
            <a:r>
              <a:rPr lang="zh-CN" altLang="en-US" sz="1400" b="1">
                <a:solidFill>
                  <a:schemeClr val="accent2"/>
                </a:solidFill>
              </a:rPr>
              <a:t>上下居中</a:t>
            </a:r>
            <a:endParaRPr lang="zh-CN" altLang="en-US" sz="1400" b="1">
              <a:solidFill>
                <a:schemeClr val="accent2"/>
              </a:solidFill>
            </a:endParaRPr>
          </a:p>
        </p:txBody>
      </p:sp>
      <p:cxnSp>
        <p:nvCxnSpPr>
          <p:cNvPr id="45" name="直接箭头连接符 44"/>
          <p:cNvCxnSpPr/>
          <p:nvPr/>
        </p:nvCxnSpPr>
        <p:spPr>
          <a:xfrm>
            <a:off x="4737100" y="2386965"/>
            <a:ext cx="1568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742055" y="2683510"/>
            <a:ext cx="1037590" cy="76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742055" y="2914015"/>
            <a:ext cx="1026160" cy="25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737100" y="2685415"/>
            <a:ext cx="0" cy="2247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4752340" y="2808605"/>
            <a:ext cx="465455"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84515" y="-6350"/>
            <a:ext cx="4037330" cy="645160"/>
          </a:xfrm>
          <a:prstGeom prst="rect">
            <a:avLst/>
          </a:prstGeom>
          <a:noFill/>
        </p:spPr>
        <p:txBody>
          <a:bodyPr wrap="square" rtlCol="0" anchor="t">
            <a:spAutoFit/>
          </a:bodyPr>
          <a:p>
            <a:pPr>
              <a:lnSpc>
                <a:spcPct val="200000"/>
              </a:lnSpc>
            </a:pPr>
            <a:r>
              <a:rPr lang="zh-CN" altLang="en-US">
                <a:solidFill>
                  <a:srgbClr val="FF0000"/>
                </a:solidFill>
                <a:sym typeface="+mn-ea"/>
              </a:rPr>
              <a:t>（</a:t>
            </a:r>
            <a:r>
              <a:rPr lang="en-US" altLang="zh-CN">
                <a:solidFill>
                  <a:srgbClr val="FF0000"/>
                </a:solidFill>
                <a:sym typeface="+mn-ea"/>
              </a:rPr>
              <a:t>2</a:t>
            </a:r>
            <a:r>
              <a:rPr lang="zh-CN" altLang="en-US">
                <a:solidFill>
                  <a:srgbClr val="FF0000"/>
                </a:solidFill>
                <a:sym typeface="+mn-ea"/>
              </a:rPr>
              <a:t>）</a:t>
            </a:r>
            <a:r>
              <a:rPr lang="zh-CN" altLang="en-US" b="1">
                <a:solidFill>
                  <a:srgbClr val="FF0000"/>
                </a:solidFill>
                <a:sym typeface="+mn-ea"/>
              </a:rPr>
              <a:t>密码或账号不一致做出弹框提示</a:t>
            </a:r>
            <a:endParaRPr lang="zh-CN" altLang="en-US" b="1">
              <a:solidFill>
                <a:srgbClr val="FF0000"/>
              </a:solidFill>
              <a:sym typeface="+mn-ea"/>
            </a:endParaRPr>
          </a:p>
        </p:txBody>
      </p:sp>
      <p:pic>
        <p:nvPicPr>
          <p:cNvPr id="5" name="图片 4" descr="弹出框"/>
          <p:cNvPicPr>
            <a:picLocks noChangeAspect="1"/>
          </p:cNvPicPr>
          <p:nvPr/>
        </p:nvPicPr>
        <p:blipFill>
          <a:blip r:embed="rId1"/>
          <a:stretch>
            <a:fillRect/>
          </a:stretch>
        </p:blipFill>
        <p:spPr>
          <a:xfrm>
            <a:off x="2248535" y="1895475"/>
            <a:ext cx="5791200" cy="2997200"/>
          </a:xfrm>
          <a:prstGeom prst="rect">
            <a:avLst/>
          </a:prstGeom>
        </p:spPr>
      </p:pic>
      <p:sp>
        <p:nvSpPr>
          <p:cNvPr id="6" name="矩形 5"/>
          <p:cNvSpPr/>
          <p:nvPr/>
        </p:nvSpPr>
        <p:spPr>
          <a:xfrm>
            <a:off x="3998595" y="2393315"/>
            <a:ext cx="662305" cy="463550"/>
          </a:xfrm>
          <a:prstGeom prst="rect">
            <a:avLst/>
          </a:prstGeom>
          <a:noFill/>
          <a:ln>
            <a:solidFill>
              <a:srgbClr val="BF3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 name="直接箭头连接符 1"/>
          <p:cNvCxnSpPr/>
          <p:nvPr/>
        </p:nvCxnSpPr>
        <p:spPr>
          <a:xfrm flipH="1">
            <a:off x="3337560" y="2832100"/>
            <a:ext cx="609600" cy="1270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87320" y="2248535"/>
            <a:ext cx="1259840" cy="645160"/>
          </a:xfrm>
          <a:prstGeom prst="rect">
            <a:avLst/>
          </a:prstGeom>
          <a:noFill/>
        </p:spPr>
        <p:txBody>
          <a:bodyPr wrap="square" rtlCol="0" anchor="t">
            <a:spAutoFit/>
          </a:bodyPr>
          <a:p>
            <a:pPr>
              <a:lnSpc>
                <a:spcPct val="200000"/>
              </a:lnSpc>
            </a:pPr>
            <a:r>
              <a:rPr lang="en-US" altLang="zh-CN">
                <a:solidFill>
                  <a:srgbClr val="BF3FDF"/>
                </a:solidFill>
              </a:rPr>
              <a:t>icon</a:t>
            </a:r>
            <a:r>
              <a:rPr lang="zh-CN" altLang="en-US">
                <a:solidFill>
                  <a:srgbClr val="BF3FDF"/>
                </a:solidFill>
              </a:rPr>
              <a:t>切图</a:t>
            </a:r>
            <a:endParaRPr lang="zh-CN" altLang="en-US">
              <a:solidFill>
                <a:srgbClr val="BF3FDF"/>
              </a:solidFill>
            </a:endParaRPr>
          </a:p>
        </p:txBody>
      </p:sp>
      <p:sp>
        <p:nvSpPr>
          <p:cNvPr id="7" name="矩形 6"/>
          <p:cNvSpPr/>
          <p:nvPr/>
        </p:nvSpPr>
        <p:spPr>
          <a:xfrm>
            <a:off x="2372995" y="2047875"/>
            <a:ext cx="5534660" cy="18542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箭头连接符 7"/>
          <p:cNvCxnSpPr/>
          <p:nvPr/>
        </p:nvCxnSpPr>
        <p:spPr>
          <a:xfrm flipV="1">
            <a:off x="2372360" y="1358900"/>
            <a:ext cx="0" cy="660400"/>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045335" y="160020"/>
            <a:ext cx="4091940" cy="1198880"/>
          </a:xfrm>
          <a:prstGeom prst="rect">
            <a:avLst/>
          </a:prstGeom>
          <a:noFill/>
        </p:spPr>
        <p:txBody>
          <a:bodyPr wrap="square" rtlCol="0" anchor="t">
            <a:spAutoFit/>
          </a:bodyPr>
          <a:p>
            <a:pPr>
              <a:lnSpc>
                <a:spcPct val="200000"/>
              </a:lnSpc>
            </a:pPr>
            <a:r>
              <a:rPr lang="zh-CN" altLang="en-US">
                <a:solidFill>
                  <a:schemeClr val="accent3"/>
                </a:solidFill>
              </a:rPr>
              <a:t>尺寸：长</a:t>
            </a:r>
            <a:r>
              <a:rPr lang="en-US" altLang="zh-CN">
                <a:solidFill>
                  <a:schemeClr val="accent3"/>
                </a:solidFill>
              </a:rPr>
              <a:t>410px   </a:t>
            </a:r>
            <a:r>
              <a:rPr lang="zh-CN" altLang="en-US">
                <a:solidFill>
                  <a:schemeClr val="accent3"/>
                </a:solidFill>
              </a:rPr>
              <a:t>宽</a:t>
            </a:r>
            <a:r>
              <a:rPr lang="en-US" altLang="zh-CN">
                <a:solidFill>
                  <a:schemeClr val="accent3"/>
                </a:solidFill>
              </a:rPr>
              <a:t>2px</a:t>
            </a:r>
            <a:endParaRPr lang="en-US" altLang="zh-CN">
              <a:solidFill>
                <a:schemeClr val="accent3"/>
              </a:solidFill>
            </a:endParaRPr>
          </a:p>
          <a:p>
            <a:pPr>
              <a:lnSpc>
                <a:spcPct val="200000"/>
              </a:lnSpc>
            </a:pPr>
            <a:r>
              <a:rPr lang="zh-CN" altLang="en-US">
                <a:solidFill>
                  <a:schemeClr val="accent3"/>
                </a:solidFill>
              </a:rPr>
              <a:t>色值：</a:t>
            </a:r>
            <a:r>
              <a:rPr lang="en-US" altLang="zh-CN">
                <a:solidFill>
                  <a:schemeClr val="accent3"/>
                </a:solidFill>
              </a:rPr>
              <a:t>#3a97db</a:t>
            </a:r>
            <a:endParaRPr lang="en-US" altLang="zh-CN">
              <a:solidFill>
                <a:schemeClr val="accent3"/>
              </a:solidFill>
            </a:endParaRPr>
          </a:p>
        </p:txBody>
      </p:sp>
      <p:sp>
        <p:nvSpPr>
          <p:cNvPr id="10" name="矩形 9"/>
          <p:cNvSpPr/>
          <p:nvPr/>
        </p:nvSpPr>
        <p:spPr>
          <a:xfrm>
            <a:off x="2376805" y="1760855"/>
            <a:ext cx="5534660" cy="3131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4684395" y="5181600"/>
            <a:ext cx="4091940" cy="1198880"/>
          </a:xfrm>
          <a:prstGeom prst="rect">
            <a:avLst/>
          </a:prstGeom>
          <a:noFill/>
        </p:spPr>
        <p:txBody>
          <a:bodyPr wrap="square" rtlCol="0" anchor="t">
            <a:spAutoFit/>
          </a:bodyPr>
          <a:p>
            <a:pPr>
              <a:lnSpc>
                <a:spcPct val="200000"/>
              </a:lnSpc>
            </a:pPr>
            <a:r>
              <a:rPr lang="zh-CN" altLang="en-US">
                <a:solidFill>
                  <a:srgbClr val="FF0000"/>
                </a:solidFill>
              </a:rPr>
              <a:t>尺寸：长 </a:t>
            </a:r>
            <a:r>
              <a:rPr lang="en-US" altLang="zh-CN">
                <a:solidFill>
                  <a:srgbClr val="FF0000"/>
                </a:solidFill>
              </a:rPr>
              <a:t>410px   </a:t>
            </a:r>
            <a:r>
              <a:rPr lang="zh-CN" altLang="en-US">
                <a:solidFill>
                  <a:srgbClr val="FF0000"/>
                </a:solidFill>
              </a:rPr>
              <a:t>宽 </a:t>
            </a:r>
            <a:r>
              <a:rPr lang="en-US" altLang="zh-CN">
                <a:solidFill>
                  <a:srgbClr val="FF0000"/>
                </a:solidFill>
              </a:rPr>
              <a:t>190px</a:t>
            </a:r>
            <a:endParaRPr lang="en-US" altLang="zh-CN">
              <a:solidFill>
                <a:srgbClr val="FF0000"/>
              </a:solidFill>
            </a:endParaRPr>
          </a:p>
          <a:p>
            <a:pPr>
              <a:lnSpc>
                <a:spcPct val="200000"/>
              </a:lnSpc>
            </a:pPr>
            <a:r>
              <a:rPr lang="zh-CN" altLang="en-US">
                <a:solidFill>
                  <a:srgbClr val="FF0000"/>
                </a:solidFill>
              </a:rPr>
              <a:t>色值：</a:t>
            </a:r>
            <a:r>
              <a:rPr lang="en-US" altLang="zh-CN">
                <a:solidFill>
                  <a:srgbClr val="FF0000"/>
                </a:solidFill>
              </a:rPr>
              <a:t>#e4e4e4</a:t>
            </a:r>
            <a:endParaRPr lang="en-US" altLang="zh-CN">
              <a:solidFill>
                <a:srgbClr val="FF0000"/>
              </a:solidFill>
            </a:endParaRPr>
          </a:p>
        </p:txBody>
      </p:sp>
      <p:sp>
        <p:nvSpPr>
          <p:cNvPr id="12" name="矩形 11"/>
          <p:cNvSpPr/>
          <p:nvPr/>
        </p:nvSpPr>
        <p:spPr>
          <a:xfrm>
            <a:off x="4684395" y="2406015"/>
            <a:ext cx="1576070" cy="46355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箭头连接符 12"/>
          <p:cNvCxnSpPr/>
          <p:nvPr/>
        </p:nvCxnSpPr>
        <p:spPr>
          <a:xfrm flipV="1">
            <a:off x="6260465" y="2856865"/>
            <a:ext cx="2184400" cy="1270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444865" y="2471420"/>
            <a:ext cx="1882775" cy="645160"/>
          </a:xfrm>
          <a:prstGeom prst="rect">
            <a:avLst/>
          </a:prstGeom>
          <a:noFill/>
        </p:spPr>
        <p:txBody>
          <a:bodyPr wrap="square" rtlCol="0" anchor="t">
            <a:spAutoFit/>
          </a:bodyPr>
          <a:p>
            <a:pPr>
              <a:lnSpc>
                <a:spcPct val="100000"/>
              </a:lnSpc>
            </a:pPr>
            <a:r>
              <a:rPr lang="zh-CN">
                <a:solidFill>
                  <a:srgbClr val="002060"/>
                </a:solidFill>
              </a:rPr>
              <a:t>字号：</a:t>
            </a:r>
            <a:r>
              <a:rPr lang="en-US" altLang="zh-CN">
                <a:solidFill>
                  <a:srgbClr val="002060"/>
                </a:solidFill>
              </a:rPr>
              <a:t>24</a:t>
            </a:r>
            <a:r>
              <a:rPr lang="zh-CN" altLang="en-US">
                <a:solidFill>
                  <a:srgbClr val="002060"/>
                </a:solidFill>
              </a:rPr>
              <a:t>点</a:t>
            </a:r>
            <a:endParaRPr lang="zh-CN">
              <a:solidFill>
                <a:srgbClr val="002060"/>
              </a:solidFill>
            </a:endParaRPr>
          </a:p>
          <a:p>
            <a:pPr>
              <a:lnSpc>
                <a:spcPct val="100000"/>
              </a:lnSpc>
            </a:pPr>
            <a:r>
              <a:rPr lang="zh-CN">
                <a:solidFill>
                  <a:srgbClr val="002060"/>
                </a:solidFill>
              </a:rPr>
              <a:t>色值：</a:t>
            </a:r>
            <a:r>
              <a:rPr lang="en-US" altLang="zh-CN">
                <a:solidFill>
                  <a:srgbClr val="002060"/>
                </a:solidFill>
              </a:rPr>
              <a:t>#</a:t>
            </a:r>
            <a:r>
              <a:rPr lang="zh-CN">
                <a:solidFill>
                  <a:srgbClr val="002060"/>
                </a:solidFill>
              </a:rPr>
              <a:t>636363</a:t>
            </a:r>
            <a:endParaRPr lang="zh-CN">
              <a:solidFill>
                <a:srgbClr val="002060"/>
              </a:solidFill>
            </a:endParaRPr>
          </a:p>
        </p:txBody>
      </p:sp>
      <p:cxnSp>
        <p:nvCxnSpPr>
          <p:cNvPr id="17" name="直接箭头连接符 16"/>
          <p:cNvCxnSpPr/>
          <p:nvPr/>
        </p:nvCxnSpPr>
        <p:spPr>
          <a:xfrm>
            <a:off x="4684395" y="4892675"/>
            <a:ext cx="12700" cy="6731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464050" y="4043045"/>
            <a:ext cx="1360805" cy="40068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箭头连接符 20"/>
          <p:cNvCxnSpPr/>
          <p:nvPr/>
        </p:nvCxnSpPr>
        <p:spPr>
          <a:xfrm>
            <a:off x="5707380" y="4429760"/>
            <a:ext cx="2905125" cy="13970"/>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709660" y="4425315"/>
            <a:ext cx="2060575" cy="645160"/>
          </a:xfrm>
          <a:prstGeom prst="rect">
            <a:avLst/>
          </a:prstGeom>
          <a:noFill/>
        </p:spPr>
        <p:txBody>
          <a:bodyPr wrap="square" rtlCol="0" anchor="t">
            <a:spAutoFit/>
          </a:bodyPr>
          <a:p>
            <a:pPr>
              <a:lnSpc>
                <a:spcPct val="100000"/>
              </a:lnSpc>
            </a:pPr>
            <a:r>
              <a:rPr lang="zh-CN" altLang="en-US">
                <a:solidFill>
                  <a:srgbClr val="92D050"/>
                </a:solidFill>
              </a:rPr>
              <a:t>字号：</a:t>
            </a:r>
            <a:r>
              <a:rPr lang="en-US" altLang="zh-CN">
                <a:solidFill>
                  <a:srgbClr val="92D050"/>
                </a:solidFill>
              </a:rPr>
              <a:t>18</a:t>
            </a:r>
            <a:r>
              <a:rPr lang="zh-CN" altLang="en-US">
                <a:solidFill>
                  <a:srgbClr val="92D050"/>
                </a:solidFill>
              </a:rPr>
              <a:t>点</a:t>
            </a:r>
            <a:endParaRPr lang="zh-CN" altLang="en-US">
              <a:solidFill>
                <a:srgbClr val="92D050"/>
              </a:solidFill>
            </a:endParaRPr>
          </a:p>
          <a:p>
            <a:pPr>
              <a:lnSpc>
                <a:spcPct val="100000"/>
              </a:lnSpc>
            </a:pPr>
            <a:r>
              <a:rPr lang="zh-CN" altLang="en-US">
                <a:solidFill>
                  <a:srgbClr val="92D050"/>
                </a:solidFill>
              </a:rPr>
              <a:t>色值：</a:t>
            </a:r>
            <a:r>
              <a:rPr lang="en-US" altLang="zh-CN">
                <a:solidFill>
                  <a:srgbClr val="92D050"/>
                </a:solidFill>
              </a:rPr>
              <a:t>#3a97db</a:t>
            </a:r>
            <a:endParaRPr lang="en-US" altLang="zh-CN">
              <a:solidFill>
                <a:srgbClr val="92D050"/>
              </a:solidFill>
            </a:endParaRPr>
          </a:p>
        </p:txBody>
      </p:sp>
      <p:sp>
        <p:nvSpPr>
          <p:cNvPr id="23" name="矩形 22"/>
          <p:cNvSpPr/>
          <p:nvPr/>
        </p:nvSpPr>
        <p:spPr>
          <a:xfrm>
            <a:off x="2372360" y="3857625"/>
            <a:ext cx="5534660" cy="1854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3187700" y="3193415"/>
            <a:ext cx="3731895" cy="400685"/>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5" name="直接箭头连接符 24"/>
          <p:cNvCxnSpPr/>
          <p:nvPr/>
        </p:nvCxnSpPr>
        <p:spPr>
          <a:xfrm>
            <a:off x="6919595" y="3435350"/>
            <a:ext cx="1471930" cy="12700"/>
          </a:xfrm>
          <a:prstGeom prst="straightConnector1">
            <a:avLst/>
          </a:prstGeom>
          <a:ln>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519160" y="3180715"/>
            <a:ext cx="2060575" cy="645160"/>
          </a:xfrm>
          <a:prstGeom prst="rect">
            <a:avLst/>
          </a:prstGeom>
          <a:noFill/>
        </p:spPr>
        <p:txBody>
          <a:bodyPr wrap="square" rtlCol="0" anchor="t">
            <a:spAutoFit/>
          </a:bodyPr>
          <a:p>
            <a:pPr>
              <a:lnSpc>
                <a:spcPct val="100000"/>
              </a:lnSpc>
            </a:pPr>
            <a:r>
              <a:rPr lang="zh-CN" altLang="en-US">
                <a:solidFill>
                  <a:schemeClr val="accent4">
                    <a:lumMod val="75000"/>
                  </a:schemeClr>
                </a:solidFill>
              </a:rPr>
              <a:t>字号：</a:t>
            </a:r>
            <a:r>
              <a:rPr lang="en-US" altLang="zh-CN">
                <a:solidFill>
                  <a:schemeClr val="accent4">
                    <a:lumMod val="75000"/>
                  </a:schemeClr>
                </a:solidFill>
              </a:rPr>
              <a:t>18</a:t>
            </a:r>
            <a:r>
              <a:rPr lang="zh-CN" altLang="en-US">
                <a:solidFill>
                  <a:schemeClr val="accent4">
                    <a:lumMod val="75000"/>
                  </a:schemeClr>
                </a:solidFill>
              </a:rPr>
              <a:t>点</a:t>
            </a:r>
            <a:endParaRPr lang="zh-CN" altLang="en-US">
              <a:solidFill>
                <a:schemeClr val="accent4">
                  <a:lumMod val="75000"/>
                </a:schemeClr>
              </a:solidFill>
            </a:endParaRPr>
          </a:p>
          <a:p>
            <a:pPr>
              <a:lnSpc>
                <a:spcPct val="100000"/>
              </a:lnSpc>
            </a:pPr>
            <a:r>
              <a:rPr lang="zh-CN" altLang="en-US">
                <a:solidFill>
                  <a:schemeClr val="accent4">
                    <a:lumMod val="75000"/>
                  </a:schemeClr>
                </a:solidFill>
              </a:rPr>
              <a:t>色值：</a:t>
            </a:r>
            <a:r>
              <a:rPr lang="en-US" altLang="zh-CN">
                <a:solidFill>
                  <a:schemeClr val="accent4">
                    <a:lumMod val="75000"/>
                  </a:schemeClr>
                </a:solidFill>
              </a:rPr>
              <a:t>#</a:t>
            </a:r>
            <a:r>
              <a:rPr lang="zh-CN">
                <a:solidFill>
                  <a:schemeClr val="accent4">
                    <a:lumMod val="75000"/>
                  </a:schemeClr>
                </a:solidFill>
                <a:sym typeface="+mn-ea"/>
              </a:rPr>
              <a:t>636363</a:t>
            </a:r>
            <a:endParaRPr lang="zh-CN" altLang="zh-CN">
              <a:solidFill>
                <a:schemeClr val="accent4">
                  <a:lumMod val="75000"/>
                </a:schemeClr>
              </a:solidFill>
              <a:sym typeface="+mn-ea"/>
            </a:endParaRPr>
          </a:p>
        </p:txBody>
      </p:sp>
      <p:cxnSp>
        <p:nvCxnSpPr>
          <p:cNvPr id="35" name="直接连接符 34"/>
          <p:cNvCxnSpPr/>
          <p:nvPr/>
        </p:nvCxnSpPr>
        <p:spPr>
          <a:xfrm>
            <a:off x="1842135" y="2117090"/>
            <a:ext cx="1037590" cy="7620"/>
          </a:xfrm>
          <a:prstGeom prst="line">
            <a:avLst/>
          </a:prstGeom>
          <a:ln>
            <a:solidFill>
              <a:srgbClr val="F831FF"/>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724660" y="2387600"/>
            <a:ext cx="6007100" cy="5715"/>
          </a:xfrm>
          <a:prstGeom prst="line">
            <a:avLst/>
          </a:prstGeom>
          <a:ln>
            <a:solidFill>
              <a:srgbClr val="F831FF"/>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080260" y="2095500"/>
            <a:ext cx="0" cy="2489200"/>
          </a:xfrm>
          <a:prstGeom prst="line">
            <a:avLst/>
          </a:prstGeom>
          <a:ln>
            <a:solidFill>
              <a:srgbClr val="F831FF"/>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10210" y="2105660"/>
            <a:ext cx="1431925" cy="306705"/>
          </a:xfrm>
          <a:prstGeom prst="rect">
            <a:avLst/>
          </a:prstGeom>
          <a:noFill/>
          <a:extLst>
            <a:ext uri="{909E8E84-426E-40DD-AFC4-6F175D3DCCD1}">
              <a14:hiddenFill xmlns:a14="http://schemas.microsoft.com/office/drawing/2010/main">
                <a:solidFill>
                  <a:schemeClr val="accent2"/>
                </a:solidFill>
              </a14:hiddenFill>
            </a:ext>
          </a:extLst>
        </p:spPr>
        <p:txBody>
          <a:bodyPr wrap="none" rtlCol="0">
            <a:spAutoFit/>
          </a:bodyPr>
          <a:p>
            <a:r>
              <a:rPr lang="zh-CN" altLang="en-US" sz="1400" b="1">
                <a:solidFill>
                  <a:srgbClr val="00B0F0"/>
                </a:solidFill>
              </a:rPr>
              <a:t>上下间距：</a:t>
            </a:r>
            <a:r>
              <a:rPr lang="en-US" altLang="zh-CN" sz="1400" b="1">
                <a:solidFill>
                  <a:srgbClr val="00B0F0"/>
                </a:solidFill>
              </a:rPr>
              <a:t>25px</a:t>
            </a:r>
            <a:endParaRPr lang="en-US" altLang="zh-CN" sz="1400" b="1">
              <a:solidFill>
                <a:srgbClr val="00B0F0"/>
              </a:solidFill>
            </a:endParaRPr>
          </a:p>
        </p:txBody>
      </p:sp>
      <p:cxnSp>
        <p:nvCxnSpPr>
          <p:cNvPr id="31" name="直接连接符 30"/>
          <p:cNvCxnSpPr/>
          <p:nvPr/>
        </p:nvCxnSpPr>
        <p:spPr>
          <a:xfrm>
            <a:off x="1687195" y="3946525"/>
            <a:ext cx="6007100" cy="5715"/>
          </a:xfrm>
          <a:prstGeom prst="line">
            <a:avLst/>
          </a:prstGeom>
          <a:ln>
            <a:solidFill>
              <a:srgbClr val="F831FF"/>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91235" y="2450465"/>
            <a:ext cx="1073785" cy="306705"/>
          </a:xfrm>
          <a:prstGeom prst="rect">
            <a:avLst/>
          </a:prstGeom>
          <a:noFill/>
          <a:extLst>
            <a:ext uri="{909E8E84-426E-40DD-AFC4-6F175D3DCCD1}">
              <a14:hiddenFill xmlns:a14="http://schemas.microsoft.com/office/drawing/2010/main">
                <a:solidFill>
                  <a:schemeClr val="accent2"/>
                </a:solidFill>
              </a14:hiddenFill>
            </a:ext>
          </a:extLst>
        </p:spPr>
        <p:txBody>
          <a:bodyPr wrap="none" rtlCol="0">
            <a:spAutoFit/>
          </a:bodyPr>
          <a:p>
            <a:r>
              <a:rPr lang="en-US" altLang="zh-CN" sz="1400" b="1">
                <a:solidFill>
                  <a:schemeClr val="accent2"/>
                </a:solidFill>
              </a:rPr>
              <a:t>30px</a:t>
            </a:r>
            <a:r>
              <a:rPr lang="zh-CN" altLang="en-US" sz="1400" b="1">
                <a:solidFill>
                  <a:schemeClr val="accent2"/>
                </a:solidFill>
              </a:rPr>
              <a:t>，居中</a:t>
            </a:r>
            <a:endParaRPr lang="zh-CN" altLang="en-US" sz="1400" b="1">
              <a:solidFill>
                <a:schemeClr val="accent2"/>
              </a:solidFill>
            </a:endParaRPr>
          </a:p>
        </p:txBody>
      </p:sp>
      <p:cxnSp>
        <p:nvCxnSpPr>
          <p:cNvPr id="33" name="直接箭头连接符 32"/>
          <p:cNvCxnSpPr/>
          <p:nvPr/>
        </p:nvCxnSpPr>
        <p:spPr>
          <a:xfrm>
            <a:off x="7402195" y="4043045"/>
            <a:ext cx="2082165" cy="2095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9687560" y="3857625"/>
            <a:ext cx="2060575" cy="645160"/>
          </a:xfrm>
          <a:prstGeom prst="rect">
            <a:avLst/>
          </a:prstGeom>
          <a:noFill/>
        </p:spPr>
        <p:txBody>
          <a:bodyPr wrap="square" rtlCol="0" anchor="t">
            <a:spAutoFit/>
          </a:bodyPr>
          <a:p>
            <a:pPr>
              <a:lnSpc>
                <a:spcPct val="100000"/>
              </a:lnSpc>
            </a:pPr>
            <a:r>
              <a:rPr lang="zh-CN" altLang="en-US">
                <a:solidFill>
                  <a:srgbClr val="00B050"/>
                </a:solidFill>
              </a:rPr>
              <a:t>虚线：</a:t>
            </a:r>
            <a:r>
              <a:rPr lang="en-US" altLang="zh-CN">
                <a:solidFill>
                  <a:srgbClr val="00B050"/>
                </a:solidFill>
              </a:rPr>
              <a:t>1px</a:t>
            </a:r>
            <a:endParaRPr lang="en-US" altLang="zh-CN">
              <a:solidFill>
                <a:srgbClr val="00B050"/>
              </a:solidFill>
            </a:endParaRPr>
          </a:p>
          <a:p>
            <a:pPr>
              <a:lnSpc>
                <a:spcPct val="100000"/>
              </a:lnSpc>
            </a:pPr>
            <a:r>
              <a:rPr lang="zh-CN" altLang="en-US">
                <a:solidFill>
                  <a:srgbClr val="00B050"/>
                </a:solidFill>
              </a:rPr>
              <a:t>色值：</a:t>
            </a:r>
            <a:r>
              <a:rPr lang="en-US" altLang="zh-CN">
                <a:solidFill>
                  <a:srgbClr val="00B050"/>
                </a:solidFill>
              </a:rPr>
              <a:t>#</a:t>
            </a:r>
            <a:r>
              <a:rPr lang="zh-CN">
                <a:solidFill>
                  <a:srgbClr val="00B050"/>
                </a:solidFill>
                <a:sym typeface="+mn-ea"/>
              </a:rPr>
              <a:t>c9c9c9</a:t>
            </a:r>
            <a:endParaRPr lang="zh-CN">
              <a:solidFill>
                <a:srgbClr val="00B050"/>
              </a:solidFill>
              <a:sym typeface="+mn-ea"/>
            </a:endParaRPr>
          </a:p>
        </p:txBody>
      </p:sp>
      <p:cxnSp>
        <p:nvCxnSpPr>
          <p:cNvPr id="39" name="直接连接符 38"/>
          <p:cNvCxnSpPr/>
          <p:nvPr/>
        </p:nvCxnSpPr>
        <p:spPr>
          <a:xfrm>
            <a:off x="1687195" y="2826385"/>
            <a:ext cx="6007100" cy="5715"/>
          </a:xfrm>
          <a:prstGeom prst="line">
            <a:avLst/>
          </a:prstGeom>
          <a:ln>
            <a:solidFill>
              <a:srgbClr val="F831FF"/>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827405" y="3792220"/>
            <a:ext cx="850265" cy="306705"/>
          </a:xfrm>
          <a:prstGeom prst="rect">
            <a:avLst/>
          </a:prstGeom>
          <a:noFill/>
          <a:extLst>
            <a:ext uri="{909E8E84-426E-40DD-AFC4-6F175D3DCCD1}">
              <a14:hiddenFill xmlns:a14="http://schemas.microsoft.com/office/drawing/2010/main">
                <a:solidFill>
                  <a:schemeClr val="accent2"/>
                </a:solidFill>
              </a14:hiddenFill>
            </a:ext>
          </a:extLst>
        </p:spPr>
        <p:txBody>
          <a:bodyPr wrap="none" rtlCol="0">
            <a:spAutoFit/>
          </a:bodyPr>
          <a:p>
            <a:r>
              <a:rPr lang="en-US" altLang="zh-CN" sz="1400" b="1">
                <a:solidFill>
                  <a:srgbClr val="00B050"/>
                </a:solidFill>
              </a:rPr>
              <a:t>1px,</a:t>
            </a:r>
            <a:r>
              <a:rPr lang="zh-CN" altLang="en-US" sz="1400" b="1">
                <a:solidFill>
                  <a:srgbClr val="00B050"/>
                </a:solidFill>
              </a:rPr>
              <a:t>虚线</a:t>
            </a:r>
            <a:endParaRPr lang="zh-CN" altLang="en-US" sz="1400" b="1">
              <a:solidFill>
                <a:srgbClr val="00B050"/>
              </a:solidFill>
            </a:endParaRPr>
          </a:p>
        </p:txBody>
      </p:sp>
      <p:cxnSp>
        <p:nvCxnSpPr>
          <p:cNvPr id="41" name="直接连接符 40"/>
          <p:cNvCxnSpPr/>
          <p:nvPr/>
        </p:nvCxnSpPr>
        <p:spPr>
          <a:xfrm>
            <a:off x="1687195" y="3989705"/>
            <a:ext cx="6007100" cy="5715"/>
          </a:xfrm>
          <a:prstGeom prst="line">
            <a:avLst/>
          </a:prstGeom>
          <a:ln>
            <a:solidFill>
              <a:srgbClr val="F831FF"/>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687195" y="4578985"/>
            <a:ext cx="6007100" cy="5715"/>
          </a:xfrm>
          <a:prstGeom prst="line">
            <a:avLst/>
          </a:prstGeom>
          <a:ln>
            <a:solidFill>
              <a:srgbClr val="F831FF"/>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369695" y="3173095"/>
            <a:ext cx="536575" cy="306705"/>
          </a:xfrm>
          <a:prstGeom prst="rect">
            <a:avLst/>
          </a:prstGeom>
          <a:noFill/>
          <a:extLst>
            <a:ext uri="{909E8E84-426E-40DD-AFC4-6F175D3DCCD1}">
              <a14:hiddenFill xmlns:a14="http://schemas.microsoft.com/office/drawing/2010/main">
                <a:solidFill>
                  <a:schemeClr val="accent2"/>
                </a:solidFill>
              </a14:hiddenFill>
            </a:ext>
          </a:extLst>
        </p:spPr>
        <p:txBody>
          <a:bodyPr wrap="none" rtlCol="0">
            <a:spAutoFit/>
          </a:bodyPr>
          <a:p>
            <a:r>
              <a:rPr lang="en-US" sz="1400" b="1">
                <a:solidFill>
                  <a:srgbClr val="00B050"/>
                </a:solidFill>
              </a:rPr>
              <a:t>94px</a:t>
            </a:r>
            <a:endParaRPr lang="en-US" sz="1400" b="1">
              <a:solidFill>
                <a:srgbClr val="00B050"/>
              </a:solidFill>
            </a:endParaRPr>
          </a:p>
        </p:txBody>
      </p:sp>
      <p:sp>
        <p:nvSpPr>
          <p:cNvPr id="45" name="文本框 44"/>
          <p:cNvSpPr txBox="1"/>
          <p:nvPr/>
        </p:nvSpPr>
        <p:spPr>
          <a:xfrm>
            <a:off x="1369695" y="4137025"/>
            <a:ext cx="536575" cy="306705"/>
          </a:xfrm>
          <a:prstGeom prst="rect">
            <a:avLst/>
          </a:prstGeom>
          <a:noFill/>
          <a:extLst>
            <a:ext uri="{909E8E84-426E-40DD-AFC4-6F175D3DCCD1}">
              <a14:hiddenFill xmlns:a14="http://schemas.microsoft.com/office/drawing/2010/main">
                <a:solidFill>
                  <a:schemeClr val="accent2"/>
                </a:solidFill>
              </a14:hiddenFill>
            </a:ext>
          </a:extLst>
        </p:spPr>
        <p:txBody>
          <a:bodyPr wrap="none" rtlCol="0">
            <a:spAutoFit/>
          </a:bodyPr>
          <a:p>
            <a:r>
              <a:rPr lang="en-US" sz="1400" b="1">
                <a:solidFill>
                  <a:srgbClr val="00B050"/>
                </a:solidFill>
              </a:rPr>
              <a:t>40px</a:t>
            </a:r>
            <a:endParaRPr lang="en-US" sz="1400" b="1">
              <a:solidFill>
                <a:srgbClr val="00B05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6777990" y="1107440"/>
            <a:ext cx="5093970" cy="2861310"/>
          </a:xfrm>
          <a:prstGeom prst="rect">
            <a:avLst/>
          </a:prstGeom>
          <a:noFill/>
        </p:spPr>
        <p:txBody>
          <a:bodyPr wrap="square" rtlCol="0" anchor="t">
            <a:spAutoFit/>
          </a:bodyPr>
          <a:p>
            <a:pPr>
              <a:lnSpc>
                <a:spcPct val="200000"/>
              </a:lnSpc>
            </a:pPr>
            <a:r>
              <a:rPr lang="en-US" altLang="zh-CN">
                <a:sym typeface="+mn-ea"/>
              </a:rPr>
              <a:t>  ( 3 ) </a:t>
            </a:r>
            <a:r>
              <a:rPr lang="en-US" altLang="zh-CN">
                <a:solidFill>
                  <a:srgbClr val="FF0000"/>
                </a:solidFill>
                <a:sym typeface="+mn-ea"/>
              </a:rPr>
              <a:t> </a:t>
            </a:r>
            <a:r>
              <a:rPr lang="zh-CN" altLang="en-US">
                <a:solidFill>
                  <a:srgbClr val="FF0000"/>
                </a:solidFill>
                <a:sym typeface="+mn-ea"/>
              </a:rPr>
              <a:t>输入的用户名不存在，请联系管理员</a:t>
            </a:r>
            <a:endParaRPr lang="zh-CN" altLang="en-US">
              <a:solidFill>
                <a:srgbClr val="FF0000"/>
              </a:solidFill>
              <a:sym typeface="+mn-ea"/>
            </a:endParaRPr>
          </a:p>
          <a:p>
            <a:pPr>
              <a:lnSpc>
                <a:spcPct val="200000"/>
              </a:lnSpc>
            </a:pPr>
            <a:endParaRPr lang="zh-CN" altLang="en-US"/>
          </a:p>
          <a:p>
            <a:pPr>
              <a:lnSpc>
                <a:spcPct val="200000"/>
              </a:lnSpc>
            </a:pPr>
            <a:endParaRPr lang="zh-CN" altLang="en-US"/>
          </a:p>
          <a:p>
            <a:pPr>
              <a:lnSpc>
                <a:spcPct val="200000"/>
              </a:lnSpc>
            </a:pPr>
            <a:r>
              <a:rPr lang="zh-CN" altLang="en-US"/>
              <a:t>同上一页，所有弹出框字号，间距   色值等为一致</a:t>
            </a:r>
            <a:endParaRPr lang="zh-CN" altLang="en-US"/>
          </a:p>
        </p:txBody>
      </p:sp>
      <p:pic>
        <p:nvPicPr>
          <p:cNvPr id="7" name="图片 6" descr="温馨提示账号不存在"/>
          <p:cNvPicPr>
            <a:picLocks noChangeAspect="1"/>
          </p:cNvPicPr>
          <p:nvPr/>
        </p:nvPicPr>
        <p:blipFill>
          <a:blip r:embed="rId1"/>
          <a:stretch>
            <a:fillRect/>
          </a:stretch>
        </p:blipFill>
        <p:spPr>
          <a:xfrm>
            <a:off x="986790" y="1252220"/>
            <a:ext cx="5791200" cy="2997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E:\公司资料\审方系统\注册.jpg注册"/>
          <p:cNvPicPr>
            <a:picLocks noChangeAspect="1"/>
          </p:cNvPicPr>
          <p:nvPr/>
        </p:nvPicPr>
        <p:blipFill>
          <a:blip r:embed="rId1"/>
          <a:srcRect/>
          <a:stretch>
            <a:fillRect/>
          </a:stretch>
        </p:blipFill>
        <p:spPr>
          <a:xfrm>
            <a:off x="1587500" y="1044575"/>
            <a:ext cx="8477885" cy="4768850"/>
          </a:xfrm>
          <a:prstGeom prst="rect">
            <a:avLst/>
          </a:prstGeom>
        </p:spPr>
      </p:pic>
      <p:sp>
        <p:nvSpPr>
          <p:cNvPr id="27" name="矩形 26"/>
          <p:cNvSpPr/>
          <p:nvPr/>
        </p:nvSpPr>
        <p:spPr>
          <a:xfrm>
            <a:off x="4564380" y="3981450"/>
            <a:ext cx="2312035" cy="39624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箭头连接符 27"/>
          <p:cNvCxnSpPr/>
          <p:nvPr/>
        </p:nvCxnSpPr>
        <p:spPr>
          <a:xfrm flipH="1">
            <a:off x="6339205" y="4425950"/>
            <a:ext cx="13335" cy="146177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440170" y="5560060"/>
            <a:ext cx="3789680" cy="1168400"/>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l"/>
            <a:r>
              <a:rPr lang="en-US" altLang="zh-CN" sz="1400" b="1">
                <a:solidFill>
                  <a:srgbClr val="00B0F0"/>
                </a:solidFill>
              </a:rPr>
              <a:t>1.</a:t>
            </a:r>
            <a:r>
              <a:rPr lang="zh-CN" altLang="en-US" sz="1400" b="1">
                <a:solidFill>
                  <a:srgbClr val="00B0F0"/>
                </a:solidFill>
              </a:rPr>
              <a:t>蓝色框内</a:t>
            </a:r>
            <a:r>
              <a:rPr lang="en-US" altLang="zh-CN" sz="1400" b="1">
                <a:solidFill>
                  <a:srgbClr val="00B0F0"/>
                </a:solidFill>
              </a:rPr>
              <a:t>”</a:t>
            </a:r>
            <a:r>
              <a:rPr lang="zh-CN" altLang="en-US" sz="1400" b="1">
                <a:solidFill>
                  <a:srgbClr val="00B0F0"/>
                </a:solidFill>
              </a:rPr>
              <a:t>取消</a:t>
            </a:r>
            <a:r>
              <a:rPr lang="en-US" altLang="zh-CN" sz="1400" b="1">
                <a:solidFill>
                  <a:srgbClr val="00B0F0"/>
                </a:solidFill>
              </a:rPr>
              <a:t>”</a:t>
            </a:r>
            <a:r>
              <a:rPr lang="zh-CN" altLang="en-US" sz="1400" b="1">
                <a:solidFill>
                  <a:srgbClr val="00B0F0"/>
                </a:solidFill>
              </a:rPr>
              <a:t>字号 </a:t>
            </a:r>
            <a:r>
              <a:rPr lang="en-US" altLang="zh-CN" sz="1400" b="1">
                <a:solidFill>
                  <a:srgbClr val="00B0F0"/>
                </a:solidFill>
              </a:rPr>
              <a:t>24</a:t>
            </a:r>
            <a:r>
              <a:rPr lang="zh-CN" altLang="en-US" sz="1400" b="1">
                <a:solidFill>
                  <a:srgbClr val="00B0F0"/>
                </a:solidFill>
              </a:rPr>
              <a:t>，中间空两格，</a:t>
            </a:r>
            <a:endParaRPr lang="zh-CN" altLang="en-US" sz="1400" b="1">
              <a:solidFill>
                <a:srgbClr val="00B0F0"/>
              </a:solidFill>
            </a:endParaRPr>
          </a:p>
          <a:p>
            <a:pPr algn="l"/>
            <a:r>
              <a:rPr lang="en-US" altLang="zh-CN" sz="1400" b="1">
                <a:solidFill>
                  <a:srgbClr val="00B0F0"/>
                </a:solidFill>
              </a:rPr>
              <a:t>2.</a:t>
            </a:r>
            <a:r>
              <a:rPr lang="zh-CN" altLang="en-US" sz="1400" b="1">
                <a:solidFill>
                  <a:srgbClr val="00B0F0"/>
                </a:solidFill>
              </a:rPr>
              <a:t>框色未按之前色值：</a:t>
            </a:r>
            <a:r>
              <a:rPr lang="en-US" altLang="zh-CN" sz="1400" b="1">
                <a:solidFill>
                  <a:srgbClr val="00B0F0"/>
                </a:solidFill>
              </a:rPr>
              <a:t>#cccccc    </a:t>
            </a:r>
            <a:r>
              <a:rPr lang="zh-CN" altLang="en-US" sz="1400" b="1">
                <a:solidFill>
                  <a:srgbClr val="00B0F0"/>
                </a:solidFill>
              </a:rPr>
              <a:t>大小</a:t>
            </a:r>
            <a:r>
              <a:rPr lang="en-US" altLang="zh-CN" sz="1400" b="1">
                <a:solidFill>
                  <a:srgbClr val="00B0F0"/>
                </a:solidFill>
              </a:rPr>
              <a:t>180x50px</a:t>
            </a:r>
            <a:endParaRPr lang="en-US" altLang="zh-CN" sz="1400" b="1">
              <a:solidFill>
                <a:srgbClr val="00B0F0"/>
              </a:solidFill>
            </a:endParaRPr>
          </a:p>
          <a:p>
            <a:pPr algn="l"/>
            <a:r>
              <a:rPr lang="zh-CN" altLang="en-US" sz="1400" b="1">
                <a:solidFill>
                  <a:srgbClr val="00B0F0"/>
                </a:solidFill>
                <a:sym typeface="+mn-ea"/>
              </a:rPr>
              <a:t>   字色值：</a:t>
            </a:r>
            <a:r>
              <a:rPr lang="en-US" altLang="zh-CN" sz="1400" b="1">
                <a:solidFill>
                  <a:srgbClr val="00B0F0"/>
                </a:solidFill>
                <a:sym typeface="+mn-ea"/>
              </a:rPr>
              <a:t>#898989</a:t>
            </a:r>
            <a:r>
              <a:rPr lang="zh-CN" altLang="en-US" sz="1400" b="1">
                <a:solidFill>
                  <a:srgbClr val="00B0F0"/>
                </a:solidFill>
                <a:sym typeface="+mn-ea"/>
              </a:rPr>
              <a:t>，间距居中右对齐</a:t>
            </a:r>
            <a:endParaRPr lang="en-US" altLang="zh-CN" sz="1400" b="1">
              <a:solidFill>
                <a:srgbClr val="00B0F0"/>
              </a:solidFill>
            </a:endParaRPr>
          </a:p>
          <a:p>
            <a:pPr algn="l"/>
            <a:r>
              <a:rPr lang="en-US" altLang="zh-CN" sz="1400" b="1">
                <a:solidFill>
                  <a:srgbClr val="00B0F0"/>
                </a:solidFill>
              </a:rPr>
              <a:t>3.</a:t>
            </a:r>
            <a:r>
              <a:rPr lang="zh-CN" altLang="en-US" sz="1400" b="1">
                <a:solidFill>
                  <a:srgbClr val="00B0F0"/>
                </a:solidFill>
              </a:rPr>
              <a:t>按下之后色值：</a:t>
            </a:r>
            <a:r>
              <a:rPr lang="en-US" altLang="zh-CN" sz="1400" b="1">
                <a:solidFill>
                  <a:srgbClr val="00B0F0"/>
                </a:solidFill>
              </a:rPr>
              <a:t>#4e9ef5    </a:t>
            </a:r>
            <a:endParaRPr lang="en-US" altLang="zh-CN" sz="1400" b="1">
              <a:solidFill>
                <a:srgbClr val="00B0F0"/>
              </a:solidFill>
            </a:endParaRPr>
          </a:p>
          <a:p>
            <a:pPr algn="l"/>
            <a:r>
              <a:rPr lang="zh-CN" altLang="en-US" sz="1400" b="1">
                <a:solidFill>
                  <a:srgbClr val="00B0F0"/>
                </a:solidFill>
                <a:sym typeface="+mn-ea"/>
              </a:rPr>
              <a:t>字色值：</a:t>
            </a:r>
            <a:r>
              <a:rPr lang="en-US" altLang="zh-CN" sz="1400" b="1">
                <a:solidFill>
                  <a:srgbClr val="00B0F0"/>
                </a:solidFill>
                <a:sym typeface="+mn-ea"/>
              </a:rPr>
              <a:t>#ffffff</a:t>
            </a:r>
            <a:r>
              <a:rPr lang="zh-CN" altLang="en-US" sz="1400" b="1">
                <a:solidFill>
                  <a:srgbClr val="00B0F0"/>
                </a:solidFill>
                <a:sym typeface="+mn-ea"/>
              </a:rPr>
              <a:t>，间距居中右对齐</a:t>
            </a:r>
            <a:r>
              <a:rPr lang="en-US" altLang="zh-CN" sz="1400" b="1">
                <a:solidFill>
                  <a:srgbClr val="00B0F0"/>
                </a:solidFill>
              </a:rPr>
              <a:t>  </a:t>
            </a:r>
            <a:endParaRPr lang="en-US" altLang="zh-CN" sz="1400" b="1">
              <a:solidFill>
                <a:srgbClr val="00B0F0"/>
              </a:solidFill>
            </a:endParaRPr>
          </a:p>
        </p:txBody>
      </p:sp>
      <p:sp>
        <p:nvSpPr>
          <p:cNvPr id="3" name="矩形 2"/>
          <p:cNvSpPr/>
          <p:nvPr/>
        </p:nvSpPr>
        <p:spPr>
          <a:xfrm>
            <a:off x="4518660" y="2678430"/>
            <a:ext cx="2312035" cy="124206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E:\公司资料\审方系统\主页.jpg主页"/>
          <p:cNvPicPr>
            <a:picLocks noChangeAspect="1"/>
          </p:cNvPicPr>
          <p:nvPr/>
        </p:nvPicPr>
        <p:blipFill>
          <a:blip r:embed="rId1"/>
          <a:srcRect/>
          <a:stretch>
            <a:fillRect/>
          </a:stretch>
        </p:blipFill>
        <p:spPr>
          <a:xfrm>
            <a:off x="3277235" y="905510"/>
            <a:ext cx="7322185" cy="4373880"/>
          </a:xfrm>
          <a:prstGeom prst="rect">
            <a:avLst/>
          </a:prstGeom>
        </p:spPr>
      </p:pic>
      <p:sp>
        <p:nvSpPr>
          <p:cNvPr id="2" name="矩形 1"/>
          <p:cNvSpPr/>
          <p:nvPr/>
        </p:nvSpPr>
        <p:spPr>
          <a:xfrm>
            <a:off x="3216910" y="1427480"/>
            <a:ext cx="1228725" cy="238125"/>
          </a:xfrm>
          <a:prstGeom prst="rect">
            <a:avLst/>
          </a:prstGeom>
          <a:noFill/>
          <a:ln>
            <a:solidFill>
              <a:srgbClr val="F83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3216910" y="2062480"/>
            <a:ext cx="1228725" cy="175895"/>
          </a:xfrm>
          <a:prstGeom prst="rect">
            <a:avLst/>
          </a:prstGeom>
          <a:noFill/>
          <a:ln>
            <a:solidFill>
              <a:srgbClr val="F83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4550410" y="2106930"/>
            <a:ext cx="5832475" cy="28321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308100" y="1367155"/>
            <a:ext cx="1908810" cy="460375"/>
          </a:xfrm>
          <a:prstGeom prst="rect">
            <a:avLst/>
          </a:prstGeom>
          <a:noFill/>
        </p:spPr>
        <p:txBody>
          <a:bodyPr wrap="square" rtlCol="0">
            <a:spAutoFit/>
          </a:bodyPr>
          <a:p>
            <a:r>
              <a:rPr lang="zh-CN" altLang="en-US" sz="1200">
                <a:solidFill>
                  <a:srgbClr val="F831FF"/>
                </a:solidFill>
              </a:rPr>
              <a:t>条：</a:t>
            </a:r>
            <a:r>
              <a:rPr lang="en-US" altLang="zh-CN" sz="1200">
                <a:solidFill>
                  <a:srgbClr val="F831FF"/>
                </a:solidFill>
              </a:rPr>
              <a:t>300px 54px    #6ebbe5 </a:t>
            </a:r>
            <a:endParaRPr lang="en-US" altLang="zh-CN" sz="1200">
              <a:solidFill>
                <a:srgbClr val="F831FF"/>
              </a:solidFill>
            </a:endParaRPr>
          </a:p>
          <a:p>
            <a:r>
              <a:rPr lang="zh-CN" altLang="en-US" sz="1200">
                <a:solidFill>
                  <a:srgbClr val="F831FF"/>
                </a:solidFill>
              </a:rPr>
              <a:t>字号：</a:t>
            </a:r>
            <a:r>
              <a:rPr lang="en-US" altLang="zh-CN" sz="1200">
                <a:solidFill>
                  <a:srgbClr val="F831FF"/>
                </a:solidFill>
              </a:rPr>
              <a:t>16</a:t>
            </a:r>
            <a:r>
              <a:rPr lang="zh-CN" altLang="en-US" sz="1200">
                <a:solidFill>
                  <a:srgbClr val="F831FF"/>
                </a:solidFill>
              </a:rPr>
              <a:t>点</a:t>
            </a:r>
            <a:endParaRPr lang="zh-CN" altLang="en-US" sz="1200">
              <a:solidFill>
                <a:srgbClr val="F831FF"/>
              </a:solidFill>
            </a:endParaRPr>
          </a:p>
        </p:txBody>
      </p:sp>
      <p:sp>
        <p:nvSpPr>
          <p:cNvPr id="7" name="文本框 6"/>
          <p:cNvSpPr txBox="1"/>
          <p:nvPr/>
        </p:nvSpPr>
        <p:spPr>
          <a:xfrm>
            <a:off x="1343660" y="1950720"/>
            <a:ext cx="1290955" cy="460375"/>
          </a:xfrm>
          <a:prstGeom prst="rect">
            <a:avLst/>
          </a:prstGeom>
          <a:noFill/>
        </p:spPr>
        <p:txBody>
          <a:bodyPr wrap="square" rtlCol="0">
            <a:spAutoFit/>
          </a:bodyPr>
          <a:p>
            <a:r>
              <a:rPr lang="zh-CN" altLang="en-US" sz="1200">
                <a:solidFill>
                  <a:srgbClr val="F831FF"/>
                </a:solidFill>
              </a:rPr>
              <a:t>字号：</a:t>
            </a:r>
            <a:r>
              <a:rPr lang="en-US" altLang="zh-CN" sz="1200">
                <a:solidFill>
                  <a:srgbClr val="F831FF"/>
                </a:solidFill>
              </a:rPr>
              <a:t>14</a:t>
            </a:r>
            <a:endParaRPr lang="en-US" altLang="zh-CN" sz="1200">
              <a:solidFill>
                <a:srgbClr val="F831FF"/>
              </a:solidFill>
            </a:endParaRPr>
          </a:p>
          <a:p>
            <a:r>
              <a:rPr lang="zh-CN" altLang="en-US" sz="1200">
                <a:solidFill>
                  <a:srgbClr val="F831FF"/>
                </a:solidFill>
              </a:rPr>
              <a:t>色值：</a:t>
            </a:r>
            <a:r>
              <a:rPr lang="en-US" altLang="zh-CN" sz="1200">
                <a:solidFill>
                  <a:srgbClr val="F831FF"/>
                </a:solidFill>
              </a:rPr>
              <a:t>#6ebbe5</a:t>
            </a:r>
            <a:endParaRPr lang="en-US" altLang="zh-CN" sz="1200">
              <a:solidFill>
                <a:srgbClr val="F831FF"/>
              </a:solidFill>
            </a:endParaRPr>
          </a:p>
        </p:txBody>
      </p:sp>
      <p:sp>
        <p:nvSpPr>
          <p:cNvPr id="8" name="矩形 7"/>
          <p:cNvSpPr/>
          <p:nvPr/>
        </p:nvSpPr>
        <p:spPr>
          <a:xfrm>
            <a:off x="3131185" y="1151890"/>
            <a:ext cx="1314450" cy="395287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箭头连接符 8"/>
          <p:cNvCxnSpPr>
            <a:endCxn id="6" idx="3"/>
          </p:cNvCxnSpPr>
          <p:nvPr/>
        </p:nvCxnSpPr>
        <p:spPr>
          <a:xfrm flipV="1">
            <a:off x="2411730" y="1597660"/>
            <a:ext cx="805180" cy="85725"/>
          </a:xfrm>
          <a:prstGeom prst="straightConnector1">
            <a:avLst/>
          </a:prstGeom>
          <a:ln>
            <a:solidFill>
              <a:srgbClr val="F831FF"/>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2411730" y="2138045"/>
            <a:ext cx="805180" cy="85725"/>
          </a:xfrm>
          <a:prstGeom prst="straightConnector1">
            <a:avLst/>
          </a:prstGeom>
          <a:ln>
            <a:solidFill>
              <a:srgbClr val="F831FF"/>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326005" y="3000375"/>
            <a:ext cx="805180" cy="8572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7050" y="2886710"/>
            <a:ext cx="1884680" cy="460375"/>
          </a:xfrm>
          <a:prstGeom prst="rect">
            <a:avLst/>
          </a:prstGeom>
          <a:noFill/>
        </p:spPr>
        <p:txBody>
          <a:bodyPr wrap="square" rtlCol="0">
            <a:spAutoFit/>
          </a:bodyPr>
          <a:p>
            <a:r>
              <a:rPr lang="zh-CN" altLang="en-US" sz="1200">
                <a:solidFill>
                  <a:srgbClr val="00B0F0"/>
                </a:solidFill>
              </a:rPr>
              <a:t>条：</a:t>
            </a:r>
            <a:r>
              <a:rPr lang="en-US" altLang="zh-CN" sz="1200">
                <a:solidFill>
                  <a:srgbClr val="00B0F0"/>
                </a:solidFill>
              </a:rPr>
              <a:t>300px </a:t>
            </a:r>
            <a:r>
              <a:rPr lang="zh-CN" altLang="en-US" sz="1200">
                <a:solidFill>
                  <a:srgbClr val="00B0F0"/>
                </a:solidFill>
              </a:rPr>
              <a:t>高看实际情况</a:t>
            </a:r>
            <a:r>
              <a:rPr lang="en-US" altLang="zh-CN" sz="1200">
                <a:solidFill>
                  <a:srgbClr val="00B0F0"/>
                </a:solidFill>
              </a:rPr>
              <a:t>   #21212c</a:t>
            </a:r>
            <a:endParaRPr lang="zh-CN" altLang="en-US" sz="1200">
              <a:solidFill>
                <a:srgbClr val="00B0F0"/>
              </a:solidFill>
            </a:endParaRPr>
          </a:p>
        </p:txBody>
      </p:sp>
      <p:sp>
        <p:nvSpPr>
          <p:cNvPr id="13" name="矩形 12"/>
          <p:cNvSpPr/>
          <p:nvPr/>
        </p:nvSpPr>
        <p:spPr>
          <a:xfrm>
            <a:off x="3440430" y="1427480"/>
            <a:ext cx="76200" cy="35223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4221480" y="1706880"/>
            <a:ext cx="106680" cy="914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4221480" y="2705100"/>
            <a:ext cx="106680" cy="914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4327525" y="3143250"/>
            <a:ext cx="117475" cy="381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4671060" y="1320800"/>
            <a:ext cx="106680" cy="914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5699760" y="1328420"/>
            <a:ext cx="106680" cy="914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9380220" y="985520"/>
            <a:ext cx="106680" cy="914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9974580" y="985520"/>
            <a:ext cx="106680" cy="914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10187940" y="985520"/>
            <a:ext cx="106680" cy="914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9890760" y="1927860"/>
            <a:ext cx="106680" cy="914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9326880" y="1920240"/>
            <a:ext cx="106680" cy="914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8770620" y="1927860"/>
            <a:ext cx="106680" cy="914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9298940" y="528955"/>
            <a:ext cx="1884680" cy="275590"/>
          </a:xfrm>
          <a:prstGeom prst="rect">
            <a:avLst/>
          </a:prstGeom>
          <a:noFill/>
        </p:spPr>
        <p:txBody>
          <a:bodyPr wrap="square" rtlCol="0">
            <a:spAutoFit/>
          </a:bodyPr>
          <a:p>
            <a:r>
              <a:rPr lang="zh-CN" altLang="en-US" sz="1200">
                <a:solidFill>
                  <a:srgbClr val="FFFF00"/>
                </a:solidFill>
                <a:effectLst>
                  <a:outerShdw blurRad="38100" dist="38100" dir="2700000" algn="tl">
                    <a:srgbClr val="000000">
                      <a:alpha val="43137"/>
                    </a:srgbClr>
                  </a:outerShdw>
                </a:effectLst>
              </a:rPr>
              <a:t>黄色框内为切图</a:t>
            </a:r>
            <a:endParaRPr lang="zh-CN" altLang="en-US" sz="1200">
              <a:solidFill>
                <a:srgbClr val="FFFF00"/>
              </a:solidFill>
              <a:effectLst>
                <a:outerShdw blurRad="38100" dist="38100" dir="2700000" algn="tl">
                  <a:srgbClr val="000000">
                    <a:alpha val="43137"/>
                  </a:srgbClr>
                </a:outerShdw>
              </a:effectLst>
            </a:endParaRPr>
          </a:p>
        </p:txBody>
      </p:sp>
      <p:cxnSp>
        <p:nvCxnSpPr>
          <p:cNvPr id="26" name="直接箭头连接符 25"/>
          <p:cNvCxnSpPr>
            <a:endCxn id="21" idx="0"/>
          </p:cNvCxnSpPr>
          <p:nvPr/>
        </p:nvCxnSpPr>
        <p:spPr>
          <a:xfrm flipH="1">
            <a:off x="10241280" y="784860"/>
            <a:ext cx="128270" cy="20066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114925" y="1570990"/>
            <a:ext cx="985520" cy="25717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6605905" y="1570355"/>
            <a:ext cx="985520" cy="25717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p:nvSpPr>
        <p:spPr>
          <a:xfrm>
            <a:off x="8153400" y="1570355"/>
            <a:ext cx="985520" cy="25717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4" name="肘形连接符 33"/>
          <p:cNvCxnSpPr/>
          <p:nvPr/>
        </p:nvCxnSpPr>
        <p:spPr>
          <a:xfrm flipV="1">
            <a:off x="6107430" y="1447800"/>
            <a:ext cx="4083050" cy="120650"/>
          </a:xfrm>
          <a:prstGeom prst="bentConnector3">
            <a:avLst>
              <a:gd name="adj1" fmla="val 50016"/>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9380220" y="1237615"/>
            <a:ext cx="985520" cy="25717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nvSpPr>
        <p:spPr>
          <a:xfrm>
            <a:off x="10607675" y="1135380"/>
            <a:ext cx="1414780" cy="460375"/>
          </a:xfrm>
          <a:prstGeom prst="rect">
            <a:avLst/>
          </a:prstGeom>
          <a:noFill/>
        </p:spPr>
        <p:txBody>
          <a:bodyPr wrap="square" rtlCol="0">
            <a:spAutoFit/>
          </a:bodyPr>
          <a:p>
            <a:r>
              <a:rPr lang="en-US" altLang="zh-CN" sz="1200">
                <a:solidFill>
                  <a:schemeClr val="accent2"/>
                </a:solidFill>
                <a:effectLst/>
              </a:rPr>
              <a:t>1630x85px</a:t>
            </a:r>
            <a:endParaRPr lang="en-US" altLang="zh-CN" sz="1200">
              <a:solidFill>
                <a:schemeClr val="accent2"/>
              </a:solidFill>
              <a:effectLst/>
            </a:endParaRPr>
          </a:p>
          <a:p>
            <a:r>
              <a:rPr lang="zh-CN" altLang="en-US" sz="1200">
                <a:solidFill>
                  <a:schemeClr val="accent2"/>
                </a:solidFill>
                <a:effectLst/>
              </a:rPr>
              <a:t>框色值：</a:t>
            </a:r>
            <a:r>
              <a:rPr lang="en-US" altLang="zh-CN" sz="1200">
                <a:solidFill>
                  <a:schemeClr val="accent2"/>
                </a:solidFill>
                <a:effectLst/>
              </a:rPr>
              <a:t>#e5e5e5</a:t>
            </a:r>
            <a:endParaRPr lang="en-US" altLang="zh-CN" sz="1200">
              <a:solidFill>
                <a:schemeClr val="accent2"/>
              </a:solidFill>
              <a:effectLst/>
            </a:endParaRPr>
          </a:p>
        </p:txBody>
      </p:sp>
      <p:sp>
        <p:nvSpPr>
          <p:cNvPr id="37" name="文本框 36"/>
          <p:cNvSpPr txBox="1"/>
          <p:nvPr/>
        </p:nvSpPr>
        <p:spPr>
          <a:xfrm>
            <a:off x="10440670" y="1875155"/>
            <a:ext cx="1884680" cy="1198880"/>
          </a:xfrm>
          <a:prstGeom prst="rect">
            <a:avLst/>
          </a:prstGeom>
          <a:noFill/>
        </p:spPr>
        <p:txBody>
          <a:bodyPr wrap="square" rtlCol="0">
            <a:spAutoFit/>
          </a:bodyPr>
          <a:p>
            <a:r>
              <a:rPr lang="zh-CN" altLang="en-US" sz="1200">
                <a:solidFill>
                  <a:srgbClr val="00B0F0"/>
                </a:solidFill>
                <a:effectLst>
                  <a:outerShdw blurRad="38100" dist="38100" dir="2700000" algn="tl">
                    <a:srgbClr val="000000">
                      <a:alpha val="43137"/>
                    </a:srgbClr>
                  </a:outerShdw>
                </a:effectLst>
              </a:rPr>
              <a:t>表格：</a:t>
            </a:r>
            <a:r>
              <a:rPr lang="en-US" altLang="zh-CN" sz="1200">
                <a:solidFill>
                  <a:srgbClr val="00B0F0"/>
                </a:solidFill>
                <a:effectLst>
                  <a:outerShdw blurRad="38100" dist="38100" dir="2700000" algn="tl">
                    <a:srgbClr val="000000">
                      <a:alpha val="43137"/>
                    </a:srgbClr>
                  </a:outerShdw>
                </a:effectLst>
              </a:rPr>
              <a:t>1056x52px</a:t>
            </a:r>
            <a:endParaRPr lang="en-US" altLang="zh-CN" sz="1200">
              <a:solidFill>
                <a:srgbClr val="00B0F0"/>
              </a:solidFill>
              <a:effectLst>
                <a:outerShdw blurRad="38100" dist="38100" dir="2700000" algn="tl">
                  <a:srgbClr val="000000">
                    <a:alpha val="43137"/>
                  </a:srgbClr>
                </a:outerShdw>
              </a:effectLst>
            </a:endParaRPr>
          </a:p>
          <a:p>
            <a:r>
              <a:rPr lang="zh-CN" altLang="en-US" sz="1200">
                <a:solidFill>
                  <a:srgbClr val="00B0F0"/>
                </a:solidFill>
                <a:effectLst>
                  <a:outerShdw blurRad="38100" dist="38100" dir="2700000" algn="tl">
                    <a:srgbClr val="000000">
                      <a:alpha val="43137"/>
                    </a:srgbClr>
                  </a:outerShdw>
                </a:effectLst>
              </a:rPr>
              <a:t>框色值：</a:t>
            </a:r>
            <a:r>
              <a:rPr lang="en-US" altLang="zh-CN" sz="1200">
                <a:solidFill>
                  <a:srgbClr val="00B0F0"/>
                </a:solidFill>
                <a:effectLst>
                  <a:outerShdw blurRad="38100" dist="38100" dir="2700000" algn="tl">
                    <a:srgbClr val="000000">
                      <a:alpha val="43137"/>
                    </a:srgbClr>
                  </a:outerShdw>
                </a:effectLst>
              </a:rPr>
              <a:t>#6ebbe5</a:t>
            </a:r>
            <a:endParaRPr lang="en-US" altLang="zh-CN" sz="1200">
              <a:solidFill>
                <a:srgbClr val="00B0F0"/>
              </a:solidFill>
              <a:effectLst>
                <a:outerShdw blurRad="38100" dist="38100" dir="2700000" algn="tl">
                  <a:srgbClr val="000000">
                    <a:alpha val="43137"/>
                  </a:srgbClr>
                </a:outerShdw>
              </a:effectLst>
            </a:endParaRPr>
          </a:p>
          <a:p>
            <a:r>
              <a:rPr lang="zh-CN" altLang="en-US" sz="1200">
                <a:solidFill>
                  <a:srgbClr val="00B0F0"/>
                </a:solidFill>
                <a:effectLst>
                  <a:outerShdw blurRad="38100" dist="38100" dir="2700000" algn="tl">
                    <a:srgbClr val="000000">
                      <a:alpha val="43137"/>
                    </a:srgbClr>
                  </a:outerShdw>
                </a:effectLst>
              </a:rPr>
              <a:t>线：</a:t>
            </a:r>
            <a:r>
              <a:rPr lang="en-US" altLang="zh-CN" sz="1200">
                <a:solidFill>
                  <a:srgbClr val="00B0F0"/>
                </a:solidFill>
                <a:effectLst>
                  <a:outerShdw blurRad="38100" dist="38100" dir="2700000" algn="tl">
                    <a:srgbClr val="000000">
                      <a:alpha val="43137"/>
                    </a:srgbClr>
                  </a:outerShdw>
                </a:effectLst>
              </a:rPr>
              <a:t>1px   #aaaaaa</a:t>
            </a:r>
            <a:endParaRPr lang="en-US" altLang="zh-CN" sz="1200">
              <a:solidFill>
                <a:srgbClr val="00B0F0"/>
              </a:solidFill>
              <a:effectLst>
                <a:outerShdw blurRad="38100" dist="38100" dir="2700000" algn="tl">
                  <a:srgbClr val="000000">
                    <a:alpha val="43137"/>
                  </a:srgbClr>
                </a:outerShdw>
              </a:effectLst>
            </a:endParaRPr>
          </a:p>
          <a:p>
            <a:r>
              <a:rPr lang="zh-CN" altLang="en-US" sz="1200">
                <a:solidFill>
                  <a:srgbClr val="00B0F0"/>
                </a:solidFill>
                <a:effectLst>
                  <a:outerShdw blurRad="38100" dist="38100" dir="2700000" algn="tl">
                    <a:srgbClr val="000000">
                      <a:alpha val="43137"/>
                    </a:srgbClr>
                  </a:outerShdw>
                </a:effectLst>
              </a:rPr>
              <a:t>字：</a:t>
            </a:r>
            <a:r>
              <a:rPr lang="en-US" altLang="zh-CN" sz="1200">
                <a:solidFill>
                  <a:srgbClr val="00B0F0"/>
                </a:solidFill>
                <a:effectLst>
                  <a:outerShdw blurRad="38100" dist="38100" dir="2700000" algn="tl">
                    <a:srgbClr val="000000">
                      <a:alpha val="43137"/>
                    </a:srgbClr>
                  </a:outerShdw>
                </a:effectLst>
              </a:rPr>
              <a:t>14  </a:t>
            </a:r>
            <a:r>
              <a:rPr lang="zh-CN" altLang="en-US" sz="1200">
                <a:solidFill>
                  <a:srgbClr val="00B0F0"/>
                </a:solidFill>
                <a:effectLst>
                  <a:outerShdw blurRad="38100" dist="38100" dir="2700000" algn="tl">
                    <a:srgbClr val="000000">
                      <a:alpha val="43137"/>
                    </a:srgbClr>
                  </a:outerShdw>
                </a:effectLst>
              </a:rPr>
              <a:t>色值：</a:t>
            </a:r>
            <a:r>
              <a:rPr lang="en-US" altLang="zh-CN" sz="1200">
                <a:solidFill>
                  <a:srgbClr val="00B0F0"/>
                </a:solidFill>
                <a:effectLst>
                  <a:outerShdw blurRad="38100" dist="38100" dir="2700000" algn="tl">
                    <a:srgbClr val="000000">
                      <a:alpha val="43137"/>
                    </a:srgbClr>
                  </a:outerShdw>
                </a:effectLst>
              </a:rPr>
              <a:t>#</a:t>
            </a:r>
            <a:r>
              <a:rPr lang="zh-CN" altLang="en-US" sz="1200">
                <a:solidFill>
                  <a:srgbClr val="00B0F0"/>
                </a:solidFill>
                <a:effectLst>
                  <a:outerShdw blurRad="38100" dist="38100" dir="2700000" algn="tl">
                    <a:srgbClr val="000000">
                      <a:alpha val="43137"/>
                    </a:srgbClr>
                  </a:outerShdw>
                </a:effectLst>
              </a:rPr>
              <a:t>000000</a:t>
            </a:r>
            <a:endParaRPr lang="zh-CN" altLang="en-US" sz="1200">
              <a:solidFill>
                <a:srgbClr val="00B0F0"/>
              </a:solidFill>
              <a:effectLst>
                <a:outerShdw blurRad="38100" dist="38100" dir="2700000" algn="tl">
                  <a:srgbClr val="000000">
                    <a:alpha val="43137"/>
                  </a:srgbClr>
                </a:outerShdw>
              </a:effectLst>
            </a:endParaRPr>
          </a:p>
          <a:p>
            <a:r>
              <a:rPr lang="zh-CN" altLang="en-US" sz="1200">
                <a:solidFill>
                  <a:srgbClr val="00B0F0"/>
                </a:solidFill>
                <a:effectLst>
                  <a:outerShdw blurRad="38100" dist="38100" dir="2700000" algn="tl">
                    <a:srgbClr val="000000">
                      <a:alpha val="43137"/>
                    </a:srgbClr>
                  </a:outerShdw>
                </a:effectLst>
              </a:rPr>
              <a:t>间距线：</a:t>
            </a:r>
            <a:r>
              <a:rPr lang="en-US" altLang="zh-CN" sz="1200">
                <a:solidFill>
                  <a:srgbClr val="00B0F0"/>
                </a:solidFill>
                <a:effectLst>
                  <a:outerShdw blurRad="38100" dist="38100" dir="2700000" algn="tl">
                    <a:srgbClr val="000000">
                      <a:alpha val="43137"/>
                    </a:srgbClr>
                  </a:outerShdw>
                </a:effectLst>
              </a:rPr>
              <a:t>1px  #6e6e6e</a:t>
            </a:r>
            <a:endParaRPr lang="en-US" altLang="zh-CN" sz="1200">
              <a:solidFill>
                <a:srgbClr val="00B0F0"/>
              </a:solidFill>
              <a:effectLst>
                <a:outerShdw blurRad="38100" dist="38100" dir="2700000" algn="tl">
                  <a:srgbClr val="000000">
                    <a:alpha val="43137"/>
                  </a:srgbClr>
                </a:outerShdw>
              </a:effectLst>
            </a:endParaRPr>
          </a:p>
          <a:p>
            <a:endParaRPr lang="en-US" altLang="zh-CN" sz="1200">
              <a:solidFill>
                <a:srgbClr val="00B0F0"/>
              </a:solidFill>
              <a:effectLst>
                <a:outerShdw blurRad="38100" dist="38100" dir="2700000" algn="tl">
                  <a:srgbClr val="000000">
                    <a:alpha val="43137"/>
                  </a:srgbClr>
                </a:outerShdw>
              </a:effectLst>
            </a:endParaRPr>
          </a:p>
        </p:txBody>
      </p:sp>
      <p:sp>
        <p:nvSpPr>
          <p:cNvPr id="38" name="矩形 37"/>
          <p:cNvSpPr/>
          <p:nvPr/>
        </p:nvSpPr>
        <p:spPr>
          <a:xfrm>
            <a:off x="4537075" y="2061845"/>
            <a:ext cx="5832475" cy="2277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8817610" y="4396105"/>
            <a:ext cx="1884680" cy="275590"/>
          </a:xfrm>
          <a:prstGeom prst="rect">
            <a:avLst/>
          </a:prstGeom>
          <a:noFill/>
        </p:spPr>
        <p:txBody>
          <a:bodyPr wrap="square" rtlCol="0">
            <a:spAutoFit/>
          </a:bodyPr>
          <a:p>
            <a:r>
              <a:rPr lang="zh-CN" altLang="en-US" sz="1200">
                <a:solidFill>
                  <a:srgbClr val="FF0000"/>
                </a:solidFill>
                <a:effectLst>
                  <a:outerShdw blurRad="38100" dist="38100" dir="2700000" algn="tl">
                    <a:srgbClr val="000000">
                      <a:alpha val="43137"/>
                    </a:srgbClr>
                  </a:outerShdw>
                </a:effectLst>
              </a:rPr>
              <a:t>表格：</a:t>
            </a:r>
            <a:r>
              <a:rPr lang="en-US" altLang="zh-CN" sz="1200">
                <a:solidFill>
                  <a:srgbClr val="FF0000"/>
                </a:solidFill>
                <a:effectLst>
                  <a:outerShdw blurRad="38100" dist="38100" dir="2700000" algn="tl">
                    <a:srgbClr val="000000">
                      <a:alpha val="43137"/>
                    </a:srgbClr>
                  </a:outerShdw>
                </a:effectLst>
              </a:rPr>
              <a:t>1056x561px</a:t>
            </a:r>
            <a:endParaRPr lang="en-US" altLang="zh-CN" sz="1200">
              <a:solidFill>
                <a:srgbClr val="FF0000"/>
              </a:solidFill>
              <a:effectLst>
                <a:outerShdw blurRad="38100" dist="38100" dir="2700000" algn="tl">
                  <a:srgbClr val="000000">
                    <a:alpha val="43137"/>
                  </a:srgbClr>
                </a:outerShdw>
              </a:effectLst>
            </a:endParaRPr>
          </a:p>
        </p:txBody>
      </p:sp>
      <p:sp>
        <p:nvSpPr>
          <p:cNvPr id="40" name="文本框 39"/>
          <p:cNvSpPr txBox="1"/>
          <p:nvPr/>
        </p:nvSpPr>
        <p:spPr>
          <a:xfrm>
            <a:off x="10382885" y="3932555"/>
            <a:ext cx="1783080" cy="645160"/>
          </a:xfrm>
          <a:prstGeom prst="rect">
            <a:avLst/>
          </a:prstGeom>
          <a:noFill/>
        </p:spPr>
        <p:txBody>
          <a:bodyPr wrap="square" rtlCol="0">
            <a:spAutoFit/>
          </a:bodyPr>
          <a:p>
            <a:r>
              <a:rPr lang="en-US" altLang="zh-CN" sz="1200">
                <a:solidFill>
                  <a:srgbClr val="FF0000"/>
                </a:solidFill>
                <a:effectLst>
                  <a:outerShdw blurRad="38100" dist="38100" dir="2700000" algn="tl">
                    <a:srgbClr val="000000">
                      <a:alpha val="43137"/>
                    </a:srgbClr>
                  </a:outerShdw>
                </a:effectLst>
              </a:rPr>
              <a:t>#d9e9f2   </a:t>
            </a:r>
            <a:r>
              <a:rPr lang="zh-CN" altLang="en-US" sz="1200">
                <a:solidFill>
                  <a:srgbClr val="FF0000"/>
                </a:solidFill>
                <a:effectLst>
                  <a:outerShdw blurRad="38100" dist="38100" dir="2700000" algn="tl">
                    <a:srgbClr val="000000">
                      <a:alpha val="43137"/>
                    </a:srgbClr>
                  </a:outerShdw>
                </a:effectLst>
              </a:rPr>
              <a:t>边：</a:t>
            </a:r>
            <a:r>
              <a:rPr lang="en-US" altLang="zh-CN" sz="1200">
                <a:solidFill>
                  <a:srgbClr val="FF0000"/>
                </a:solidFill>
                <a:effectLst>
                  <a:outerShdw blurRad="38100" dist="38100" dir="2700000" algn="tl">
                    <a:srgbClr val="000000">
                      <a:alpha val="43137"/>
                    </a:srgbClr>
                  </a:outerShdw>
                </a:effectLst>
              </a:rPr>
              <a:t>#dddddd</a:t>
            </a:r>
            <a:endParaRPr lang="en-US" altLang="zh-CN" sz="1200">
              <a:solidFill>
                <a:srgbClr val="FF0000"/>
              </a:solidFill>
              <a:effectLst>
                <a:outerShdw blurRad="38100" dist="38100" dir="2700000" algn="tl">
                  <a:srgbClr val="000000">
                    <a:alpha val="43137"/>
                  </a:srgbClr>
                </a:outerShdw>
              </a:effectLst>
            </a:endParaRPr>
          </a:p>
          <a:p>
            <a:r>
              <a:rPr lang="zh-CN" altLang="en-US" sz="1200">
                <a:solidFill>
                  <a:srgbClr val="FF0000"/>
                </a:solidFill>
                <a:effectLst>
                  <a:outerShdw blurRad="38100" dist="38100" dir="2700000" algn="tl">
                    <a:srgbClr val="000000">
                      <a:alpha val="43137"/>
                    </a:srgbClr>
                  </a:outerShdw>
                </a:effectLst>
                <a:sym typeface="+mn-ea"/>
              </a:rPr>
              <a:t>高</a:t>
            </a:r>
            <a:r>
              <a:rPr lang="en-US" altLang="zh-CN" sz="1200">
                <a:solidFill>
                  <a:srgbClr val="FF0000"/>
                </a:solidFill>
                <a:effectLst>
                  <a:outerShdw blurRad="38100" dist="38100" dir="2700000" algn="tl">
                    <a:srgbClr val="000000">
                      <a:alpha val="43137"/>
                    </a:srgbClr>
                  </a:outerShdw>
                </a:effectLst>
                <a:sym typeface="+mn-ea"/>
              </a:rPr>
              <a:t>40px</a:t>
            </a:r>
            <a:endParaRPr lang="en-US" altLang="zh-CN" sz="1200">
              <a:solidFill>
                <a:srgbClr val="FF0000"/>
              </a:solidFill>
              <a:effectLst>
                <a:outerShdw blurRad="38100" dist="38100" dir="2700000" algn="tl">
                  <a:srgbClr val="000000">
                    <a:alpha val="43137"/>
                  </a:srgbClr>
                </a:outerShdw>
              </a:effectLst>
            </a:endParaRPr>
          </a:p>
          <a:p>
            <a:endParaRPr lang="en-US" altLang="zh-CN" sz="1200">
              <a:solidFill>
                <a:srgbClr val="FF0000"/>
              </a:solidFill>
              <a:effectLst>
                <a:outerShdw blurRad="38100" dist="38100" dir="2700000" algn="tl">
                  <a:srgbClr val="000000">
                    <a:alpha val="43137"/>
                  </a:srgbClr>
                </a:outerShdw>
              </a:effectLst>
            </a:endParaRPr>
          </a:p>
        </p:txBody>
      </p:sp>
      <p:sp>
        <p:nvSpPr>
          <p:cNvPr id="41" name="文本框 40"/>
          <p:cNvSpPr txBox="1"/>
          <p:nvPr/>
        </p:nvSpPr>
        <p:spPr>
          <a:xfrm>
            <a:off x="10382885" y="3003550"/>
            <a:ext cx="1783080" cy="460375"/>
          </a:xfrm>
          <a:prstGeom prst="rect">
            <a:avLst/>
          </a:prstGeom>
          <a:noFill/>
        </p:spPr>
        <p:txBody>
          <a:bodyPr wrap="square" rtlCol="0">
            <a:spAutoFit/>
          </a:bodyPr>
          <a:p>
            <a:r>
              <a:rPr lang="en-US" altLang="zh-CN" sz="1200">
                <a:solidFill>
                  <a:srgbClr val="FF0000"/>
                </a:solidFill>
                <a:effectLst>
                  <a:outerShdw blurRad="38100" dist="38100" dir="2700000" algn="tl">
                    <a:srgbClr val="000000">
                      <a:alpha val="43137"/>
                    </a:srgbClr>
                  </a:outerShdw>
                </a:effectLst>
              </a:rPr>
              <a:t>#edecec   </a:t>
            </a:r>
            <a:r>
              <a:rPr lang="zh-CN" altLang="en-US" sz="1200">
                <a:solidFill>
                  <a:srgbClr val="FF0000"/>
                </a:solidFill>
                <a:effectLst>
                  <a:outerShdw blurRad="38100" dist="38100" dir="2700000" algn="tl">
                    <a:srgbClr val="000000">
                      <a:alpha val="43137"/>
                    </a:srgbClr>
                  </a:outerShdw>
                </a:effectLst>
              </a:rPr>
              <a:t>边：</a:t>
            </a:r>
            <a:r>
              <a:rPr lang="en-US" altLang="zh-CN" sz="1200">
                <a:solidFill>
                  <a:srgbClr val="FF0000"/>
                </a:solidFill>
                <a:effectLst>
                  <a:outerShdw blurRad="38100" dist="38100" dir="2700000" algn="tl">
                    <a:srgbClr val="000000">
                      <a:alpha val="43137"/>
                    </a:srgbClr>
                  </a:outerShdw>
                </a:effectLst>
              </a:rPr>
              <a:t>#dddddd</a:t>
            </a:r>
            <a:endParaRPr lang="en-US" altLang="zh-CN" sz="1200">
              <a:solidFill>
                <a:srgbClr val="FF0000"/>
              </a:solidFill>
              <a:effectLst>
                <a:outerShdw blurRad="38100" dist="38100" dir="2700000" algn="tl">
                  <a:srgbClr val="000000">
                    <a:alpha val="43137"/>
                  </a:srgbClr>
                </a:outerShdw>
              </a:effectLst>
            </a:endParaRPr>
          </a:p>
          <a:p>
            <a:r>
              <a:rPr lang="zh-CN" altLang="en-US" sz="1200">
                <a:solidFill>
                  <a:srgbClr val="FF0000"/>
                </a:solidFill>
                <a:effectLst>
                  <a:outerShdw blurRad="38100" dist="38100" dir="2700000" algn="tl">
                    <a:srgbClr val="000000">
                      <a:alpha val="43137"/>
                    </a:srgbClr>
                  </a:outerShdw>
                </a:effectLst>
              </a:rPr>
              <a:t>高</a:t>
            </a:r>
            <a:r>
              <a:rPr lang="en-US" altLang="zh-CN" sz="1200">
                <a:solidFill>
                  <a:srgbClr val="FF0000"/>
                </a:solidFill>
                <a:effectLst>
                  <a:outerShdw blurRad="38100" dist="38100" dir="2700000" algn="tl">
                    <a:srgbClr val="000000">
                      <a:alpha val="43137"/>
                    </a:srgbClr>
                  </a:outerShdw>
                </a:effectLst>
              </a:rPr>
              <a:t>40px</a:t>
            </a:r>
            <a:endParaRPr lang="en-US" altLang="zh-CN" sz="1200">
              <a:solidFill>
                <a:srgbClr val="FF0000"/>
              </a:solidFill>
              <a:effectLst>
                <a:outerShdw blurRad="38100" dist="38100" dir="2700000" algn="tl">
                  <a:srgbClr val="000000">
                    <a:alpha val="43137"/>
                  </a:srgbClr>
                </a:outerShdw>
              </a:effectLst>
            </a:endParaRPr>
          </a:p>
        </p:txBody>
      </p:sp>
      <p:sp>
        <p:nvSpPr>
          <p:cNvPr id="42" name="矩形 41"/>
          <p:cNvSpPr/>
          <p:nvPr/>
        </p:nvSpPr>
        <p:spPr>
          <a:xfrm>
            <a:off x="3216275" y="5104765"/>
            <a:ext cx="7764145" cy="207645"/>
          </a:xfrm>
          <a:prstGeom prst="rect">
            <a:avLst/>
          </a:prstGeom>
          <a:noFill/>
          <a:ln>
            <a:solidFill>
              <a:srgbClr val="5F4F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9754870" y="5312410"/>
            <a:ext cx="1884680" cy="645160"/>
          </a:xfrm>
          <a:prstGeom prst="rect">
            <a:avLst/>
          </a:prstGeom>
          <a:noFill/>
        </p:spPr>
        <p:txBody>
          <a:bodyPr wrap="square" rtlCol="0">
            <a:spAutoFit/>
          </a:bodyPr>
          <a:p>
            <a:r>
              <a:rPr lang="en-US" altLang="zh-CN" sz="1200">
                <a:solidFill>
                  <a:schemeClr val="tx2"/>
                </a:solidFill>
                <a:effectLst>
                  <a:outerShdw blurRad="38100" dist="38100" dir="2700000" algn="tl">
                    <a:srgbClr val="000000">
                      <a:alpha val="43137"/>
                    </a:srgbClr>
                  </a:outerShdw>
                </a:effectLst>
              </a:rPr>
              <a:t>1920x48px</a:t>
            </a:r>
            <a:endParaRPr lang="en-US" altLang="zh-CN" sz="1200">
              <a:solidFill>
                <a:schemeClr val="tx2"/>
              </a:solidFill>
              <a:effectLst>
                <a:outerShdw blurRad="38100" dist="38100" dir="2700000" algn="tl">
                  <a:srgbClr val="000000">
                    <a:alpha val="43137"/>
                  </a:srgbClr>
                </a:outerShdw>
              </a:effectLst>
            </a:endParaRPr>
          </a:p>
          <a:p>
            <a:r>
              <a:rPr lang="zh-CN" altLang="en-US" sz="1200">
                <a:solidFill>
                  <a:schemeClr val="tx2"/>
                </a:solidFill>
                <a:effectLst>
                  <a:outerShdw blurRad="38100" dist="38100" dir="2700000" algn="tl">
                    <a:srgbClr val="000000">
                      <a:alpha val="43137"/>
                    </a:srgbClr>
                  </a:outerShdw>
                </a:effectLst>
              </a:rPr>
              <a:t>框色值：</a:t>
            </a:r>
            <a:r>
              <a:rPr lang="en-US" altLang="zh-CN" sz="1200">
                <a:solidFill>
                  <a:schemeClr val="tx2"/>
                </a:solidFill>
                <a:effectLst>
                  <a:outerShdw blurRad="38100" dist="38100" dir="2700000" algn="tl">
                    <a:srgbClr val="000000">
                      <a:alpha val="43137"/>
                    </a:srgbClr>
                  </a:outerShdw>
                </a:effectLst>
              </a:rPr>
              <a:t>#313131</a:t>
            </a:r>
            <a:endParaRPr lang="en-US" altLang="zh-CN" sz="1200">
              <a:solidFill>
                <a:schemeClr val="tx2"/>
              </a:solidFill>
              <a:effectLst>
                <a:outerShdw blurRad="38100" dist="38100" dir="2700000" algn="tl">
                  <a:srgbClr val="000000">
                    <a:alpha val="43137"/>
                  </a:srgbClr>
                </a:outerShdw>
              </a:effectLst>
            </a:endParaRPr>
          </a:p>
          <a:p>
            <a:r>
              <a:rPr lang="zh-CN" altLang="en-US" sz="1200">
                <a:solidFill>
                  <a:schemeClr val="tx2"/>
                </a:solidFill>
                <a:effectLst>
                  <a:outerShdw blurRad="38100" dist="38100" dir="2700000" algn="tl">
                    <a:srgbClr val="000000">
                      <a:alpha val="43137"/>
                    </a:srgbClr>
                  </a:outerShdw>
                </a:effectLst>
              </a:rPr>
              <a:t>字号：</a:t>
            </a:r>
            <a:r>
              <a:rPr lang="en-US" altLang="zh-CN" sz="1200">
                <a:solidFill>
                  <a:schemeClr val="tx2"/>
                </a:solidFill>
                <a:effectLst>
                  <a:outerShdw blurRad="38100" dist="38100" dir="2700000" algn="tl">
                    <a:srgbClr val="000000">
                      <a:alpha val="43137"/>
                    </a:srgbClr>
                  </a:outerShdw>
                </a:effectLst>
              </a:rPr>
              <a:t>16   #</a:t>
            </a:r>
            <a:r>
              <a:rPr lang="zh-CN" altLang="en-US" sz="1200">
                <a:solidFill>
                  <a:schemeClr val="tx2"/>
                </a:solidFill>
                <a:effectLst>
                  <a:outerShdw blurRad="38100" dist="38100" dir="2700000" algn="tl">
                    <a:srgbClr val="000000">
                      <a:alpha val="43137"/>
                    </a:srgbClr>
                  </a:outerShdw>
                </a:effectLst>
              </a:rPr>
              <a:t>ffffff</a:t>
            </a:r>
            <a:endParaRPr lang="zh-CN" altLang="en-US" sz="1200">
              <a:solidFill>
                <a:schemeClr val="tx2"/>
              </a:solidFill>
              <a:effectLst>
                <a:outerShdw blurRad="38100" dist="38100" dir="2700000" algn="tl">
                  <a:srgbClr val="000000">
                    <a:alpha val="43137"/>
                  </a:srgbClr>
                </a:outerShdw>
              </a:effectLst>
            </a:endParaRPr>
          </a:p>
        </p:txBody>
      </p:sp>
      <p:cxnSp>
        <p:nvCxnSpPr>
          <p:cNvPr id="44" name="直接箭头连接符 43"/>
          <p:cNvCxnSpPr/>
          <p:nvPr/>
        </p:nvCxnSpPr>
        <p:spPr>
          <a:xfrm flipV="1">
            <a:off x="4777740" y="688340"/>
            <a:ext cx="68580" cy="6324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6198870" y="605155"/>
            <a:ext cx="68580" cy="6324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215765" y="227965"/>
            <a:ext cx="1260475" cy="460375"/>
          </a:xfrm>
          <a:prstGeom prst="rect">
            <a:avLst/>
          </a:prstGeom>
          <a:noFill/>
        </p:spPr>
        <p:txBody>
          <a:bodyPr wrap="square" rtlCol="0">
            <a:spAutoFit/>
          </a:bodyPr>
          <a:p>
            <a:r>
              <a:rPr lang="en-US" altLang="zh-CN" sz="1200">
                <a:solidFill>
                  <a:schemeClr val="accent1">
                    <a:lumMod val="75000"/>
                  </a:schemeClr>
                </a:solidFill>
                <a:effectLst>
                  <a:outerShdw blurRad="38100" dist="38100" dir="2700000" algn="tl">
                    <a:srgbClr val="000000">
                      <a:alpha val="43137"/>
                    </a:srgbClr>
                  </a:outerShdw>
                </a:effectLst>
              </a:rPr>
              <a:t>             235x60px</a:t>
            </a:r>
            <a:endParaRPr lang="en-US" altLang="zh-CN" sz="1200">
              <a:solidFill>
                <a:schemeClr val="accent1">
                  <a:lumMod val="75000"/>
                </a:schemeClr>
              </a:solidFill>
              <a:effectLst>
                <a:outerShdw blurRad="38100" dist="38100" dir="2700000" algn="tl">
                  <a:srgbClr val="000000">
                    <a:alpha val="43137"/>
                  </a:srgbClr>
                </a:outerShdw>
              </a:effectLst>
            </a:endParaRPr>
          </a:p>
          <a:p>
            <a:r>
              <a:rPr lang="zh-CN" altLang="en-US" sz="1200">
                <a:solidFill>
                  <a:schemeClr val="accent1">
                    <a:lumMod val="75000"/>
                  </a:schemeClr>
                </a:solidFill>
                <a:effectLst>
                  <a:outerShdw blurRad="38100" dist="38100" dir="2700000" algn="tl">
                    <a:srgbClr val="000000">
                      <a:alpha val="43137"/>
                    </a:srgbClr>
                  </a:outerShdw>
                </a:effectLst>
              </a:rPr>
              <a:t>色值：</a:t>
            </a:r>
            <a:r>
              <a:rPr lang="en-US" altLang="zh-CN" sz="1200">
                <a:solidFill>
                  <a:schemeClr val="accent1">
                    <a:lumMod val="75000"/>
                  </a:schemeClr>
                </a:solidFill>
                <a:effectLst>
                  <a:outerShdw blurRad="38100" dist="38100" dir="2700000" algn="tl">
                    <a:srgbClr val="000000">
                      <a:alpha val="43137"/>
                    </a:srgbClr>
                  </a:outerShdw>
                </a:effectLst>
              </a:rPr>
              <a:t>#006086</a:t>
            </a:r>
            <a:endParaRPr lang="en-US" altLang="zh-CN" sz="1200">
              <a:solidFill>
                <a:schemeClr val="accent1">
                  <a:lumMod val="75000"/>
                </a:schemeClr>
              </a:solidFill>
              <a:effectLst>
                <a:outerShdw blurRad="38100" dist="38100" dir="2700000" algn="tl">
                  <a:srgbClr val="000000">
                    <a:alpha val="43137"/>
                  </a:srgbClr>
                </a:outerShdw>
              </a:effectLst>
            </a:endParaRPr>
          </a:p>
        </p:txBody>
      </p:sp>
      <p:sp>
        <p:nvSpPr>
          <p:cNvPr id="47" name="文本框 46"/>
          <p:cNvSpPr txBox="1"/>
          <p:nvPr/>
        </p:nvSpPr>
        <p:spPr>
          <a:xfrm>
            <a:off x="5995670" y="227965"/>
            <a:ext cx="1290955" cy="460375"/>
          </a:xfrm>
          <a:prstGeom prst="rect">
            <a:avLst/>
          </a:prstGeom>
          <a:noFill/>
        </p:spPr>
        <p:txBody>
          <a:bodyPr wrap="square" rtlCol="0">
            <a:spAutoFit/>
          </a:bodyPr>
          <a:p>
            <a:r>
              <a:rPr lang="en-US" altLang="zh-CN" sz="1200">
                <a:solidFill>
                  <a:schemeClr val="accent6">
                    <a:lumMod val="75000"/>
                  </a:schemeClr>
                </a:solidFill>
                <a:effectLst>
                  <a:outerShdw blurRad="38100" dist="38100" dir="2700000" algn="tl">
                    <a:srgbClr val="000000">
                      <a:alpha val="43137"/>
                    </a:srgbClr>
                  </a:outerShdw>
                </a:effectLst>
              </a:rPr>
              <a:t>             235x60px</a:t>
            </a:r>
            <a:endParaRPr lang="en-US" altLang="zh-CN" sz="1200">
              <a:solidFill>
                <a:schemeClr val="accent6">
                  <a:lumMod val="75000"/>
                </a:schemeClr>
              </a:solidFill>
              <a:effectLst>
                <a:outerShdw blurRad="38100" dist="38100" dir="2700000" algn="tl">
                  <a:srgbClr val="000000">
                    <a:alpha val="43137"/>
                  </a:srgbClr>
                </a:outerShdw>
              </a:effectLst>
            </a:endParaRPr>
          </a:p>
          <a:p>
            <a:r>
              <a:rPr lang="zh-CN" altLang="en-US" sz="1200">
                <a:solidFill>
                  <a:schemeClr val="accent6">
                    <a:lumMod val="75000"/>
                  </a:schemeClr>
                </a:solidFill>
                <a:effectLst>
                  <a:outerShdw blurRad="38100" dist="38100" dir="2700000" algn="tl">
                    <a:srgbClr val="000000">
                      <a:alpha val="43137"/>
                    </a:srgbClr>
                  </a:outerShdw>
                </a:effectLst>
              </a:rPr>
              <a:t>色值：</a:t>
            </a:r>
            <a:r>
              <a:rPr lang="en-US" altLang="zh-CN" sz="1200">
                <a:solidFill>
                  <a:schemeClr val="accent6">
                    <a:lumMod val="75000"/>
                  </a:schemeClr>
                </a:solidFill>
                <a:effectLst>
                  <a:outerShdw blurRad="38100" dist="38100" dir="2700000" algn="tl">
                    <a:srgbClr val="000000">
                      <a:alpha val="43137"/>
                    </a:srgbClr>
                  </a:outerShdw>
                </a:effectLst>
              </a:rPr>
              <a:t>#868686</a:t>
            </a:r>
            <a:endParaRPr lang="en-US" altLang="zh-CN" sz="1200">
              <a:solidFill>
                <a:schemeClr val="accent6">
                  <a:lumMod val="75000"/>
                </a:schemeClr>
              </a:solidFill>
              <a:effectLst>
                <a:outerShdw blurRad="38100" dist="38100" dir="2700000" algn="tl">
                  <a:srgbClr val="000000">
                    <a:alpha val="43137"/>
                  </a:srgbClr>
                </a:outerShdw>
              </a:effectLst>
            </a:endParaRPr>
          </a:p>
        </p:txBody>
      </p:sp>
      <p:cxnSp>
        <p:nvCxnSpPr>
          <p:cNvPr id="48" name="直接箭头连接符 47"/>
          <p:cNvCxnSpPr/>
          <p:nvPr/>
        </p:nvCxnSpPr>
        <p:spPr>
          <a:xfrm flipV="1">
            <a:off x="7654290" y="444500"/>
            <a:ext cx="68580" cy="6324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7722870" y="227965"/>
            <a:ext cx="1290955" cy="645160"/>
          </a:xfrm>
          <a:prstGeom prst="rect">
            <a:avLst/>
          </a:prstGeom>
          <a:noFill/>
        </p:spPr>
        <p:txBody>
          <a:bodyPr wrap="square" rtlCol="0">
            <a:spAutoFit/>
          </a:bodyPr>
          <a:p>
            <a:r>
              <a:rPr lang="en-US" altLang="zh-CN" sz="1200">
                <a:solidFill>
                  <a:schemeClr val="bg1">
                    <a:lumMod val="65000"/>
                  </a:schemeClr>
                </a:solidFill>
                <a:effectLst>
                  <a:outerShdw blurRad="38100" dist="38100" dir="2700000" algn="tl">
                    <a:srgbClr val="000000">
                      <a:alpha val="43137"/>
                    </a:srgbClr>
                  </a:outerShdw>
                </a:effectLst>
              </a:rPr>
              <a:t>            1920x65px</a:t>
            </a:r>
            <a:endParaRPr lang="en-US" altLang="zh-CN" sz="1200">
              <a:solidFill>
                <a:schemeClr val="bg1">
                  <a:lumMod val="65000"/>
                </a:schemeClr>
              </a:solidFill>
              <a:effectLst>
                <a:outerShdw blurRad="38100" dist="38100" dir="2700000" algn="tl">
                  <a:srgbClr val="000000">
                    <a:alpha val="43137"/>
                  </a:srgbClr>
                </a:outerShdw>
              </a:effectLst>
            </a:endParaRPr>
          </a:p>
          <a:p>
            <a:r>
              <a:rPr lang="zh-CN" altLang="en-US" sz="1200">
                <a:solidFill>
                  <a:schemeClr val="bg1">
                    <a:lumMod val="65000"/>
                  </a:schemeClr>
                </a:solidFill>
                <a:effectLst>
                  <a:outerShdw blurRad="38100" dist="38100" dir="2700000" algn="tl">
                    <a:srgbClr val="000000">
                      <a:alpha val="43137"/>
                    </a:srgbClr>
                  </a:outerShdw>
                </a:effectLst>
              </a:rPr>
              <a:t>色值：</a:t>
            </a:r>
            <a:r>
              <a:rPr lang="en-US" altLang="zh-CN" sz="1200">
                <a:solidFill>
                  <a:schemeClr val="bg1">
                    <a:lumMod val="65000"/>
                  </a:schemeClr>
                </a:solidFill>
                <a:effectLst>
                  <a:outerShdw blurRad="38100" dist="38100" dir="2700000" algn="tl">
                    <a:srgbClr val="000000">
                      <a:alpha val="43137"/>
                    </a:srgbClr>
                  </a:outerShdw>
                </a:effectLst>
              </a:rPr>
              <a:t>#dbdbdb</a:t>
            </a:r>
            <a:endParaRPr lang="en-US" altLang="zh-CN" sz="1200">
              <a:solidFill>
                <a:schemeClr val="bg1">
                  <a:lumMod val="65000"/>
                </a:schemeClr>
              </a:solidFill>
              <a:effectLst>
                <a:outerShdw blurRad="38100" dist="38100" dir="2700000" algn="tl">
                  <a:srgbClr val="000000">
                    <a:alpha val="43137"/>
                  </a:srgbClr>
                </a:outerShdw>
              </a:effectLst>
            </a:endParaRPr>
          </a:p>
          <a:p>
            <a:r>
              <a:rPr lang="zh-CN" altLang="en-US" sz="1200">
                <a:solidFill>
                  <a:schemeClr val="bg1">
                    <a:lumMod val="65000"/>
                  </a:schemeClr>
                </a:solidFill>
                <a:effectLst>
                  <a:outerShdw blurRad="38100" dist="38100" dir="2700000" algn="tl">
                    <a:srgbClr val="000000">
                      <a:alpha val="43137"/>
                    </a:srgbClr>
                  </a:outerShdw>
                </a:effectLst>
              </a:rPr>
              <a:t>线：</a:t>
            </a:r>
            <a:r>
              <a:rPr lang="en-US" altLang="zh-CN" sz="1200">
                <a:solidFill>
                  <a:schemeClr val="bg1">
                    <a:lumMod val="65000"/>
                  </a:schemeClr>
                </a:solidFill>
                <a:effectLst>
                  <a:outerShdw blurRad="38100" dist="38100" dir="2700000" algn="tl">
                    <a:srgbClr val="000000">
                      <a:alpha val="43137"/>
                    </a:srgbClr>
                  </a:outerShdw>
                </a:effectLst>
              </a:rPr>
              <a:t>1px   #8f8f8f</a:t>
            </a:r>
            <a:endParaRPr lang="en-US" altLang="zh-CN" sz="1200">
              <a:solidFill>
                <a:schemeClr val="bg1">
                  <a:lumMod val="65000"/>
                </a:schemeClr>
              </a:solidFill>
              <a:effectLst>
                <a:outerShdw blurRad="38100" dist="38100" dir="2700000" algn="tl">
                  <a:srgbClr val="000000">
                    <a:alpha val="43137"/>
                  </a:srgbClr>
                </a:outerShdw>
              </a:effectLst>
            </a:endParaRPr>
          </a:p>
        </p:txBody>
      </p:sp>
      <p:sp>
        <p:nvSpPr>
          <p:cNvPr id="51" name="矩形 50"/>
          <p:cNvSpPr/>
          <p:nvPr/>
        </p:nvSpPr>
        <p:spPr>
          <a:xfrm>
            <a:off x="4445000" y="1151255"/>
            <a:ext cx="6154420" cy="39433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nvSpPr>
        <p:spPr>
          <a:xfrm>
            <a:off x="9182100" y="1574800"/>
            <a:ext cx="660400" cy="234950"/>
          </a:xfrm>
          <a:prstGeom prst="ellipse">
            <a:avLst/>
          </a:prstGeom>
          <a:noFill/>
          <a:ln>
            <a:solidFill>
              <a:srgbClr val="F83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p:nvSpPr>
        <p:spPr>
          <a:xfrm>
            <a:off x="8638540" y="1871980"/>
            <a:ext cx="1141730" cy="23495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9780270" y="1848485"/>
            <a:ext cx="660400" cy="234950"/>
          </a:xfrm>
          <a:prstGeom prst="ellipse">
            <a:avLst/>
          </a:prstGeom>
          <a:noFill/>
          <a:ln>
            <a:solidFill>
              <a:srgbClr val="F83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7" name="肘形连接符 56"/>
          <p:cNvCxnSpPr>
            <a:stCxn id="52" idx="6"/>
          </p:cNvCxnSpPr>
          <p:nvPr/>
        </p:nvCxnSpPr>
        <p:spPr>
          <a:xfrm flipH="1">
            <a:off x="9507855" y="1692275"/>
            <a:ext cx="334645" cy="1471930"/>
          </a:xfrm>
          <a:prstGeom prst="bentConnector4">
            <a:avLst>
              <a:gd name="adj1" fmla="val -71157"/>
              <a:gd name="adj2" fmla="val 54012"/>
            </a:avLst>
          </a:prstGeom>
          <a:ln>
            <a:solidFill>
              <a:srgbClr val="F831FF"/>
            </a:solidFill>
            <a:tailEnd type="arrow"/>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8762365" y="3164205"/>
            <a:ext cx="1478915" cy="829945"/>
          </a:xfrm>
          <a:prstGeom prst="rect">
            <a:avLst/>
          </a:prstGeom>
          <a:noFill/>
        </p:spPr>
        <p:txBody>
          <a:bodyPr wrap="square" rtlCol="0">
            <a:spAutoFit/>
          </a:bodyPr>
          <a:p>
            <a:r>
              <a:rPr lang="zh-CN" altLang="en-US" sz="1200">
                <a:solidFill>
                  <a:srgbClr val="F831FF"/>
                </a:solidFill>
                <a:effectLst/>
              </a:rPr>
              <a:t>按钮：</a:t>
            </a:r>
            <a:r>
              <a:rPr lang="en-US" altLang="zh-CN" sz="1200">
                <a:solidFill>
                  <a:srgbClr val="F831FF"/>
                </a:solidFill>
                <a:effectLst/>
              </a:rPr>
              <a:t>120x35px</a:t>
            </a:r>
            <a:endParaRPr lang="en-US" altLang="zh-CN" sz="1200">
              <a:solidFill>
                <a:srgbClr val="F831FF"/>
              </a:solidFill>
              <a:effectLst/>
            </a:endParaRPr>
          </a:p>
          <a:p>
            <a:r>
              <a:rPr lang="zh-CN" altLang="en-US" sz="1200">
                <a:solidFill>
                  <a:srgbClr val="F831FF"/>
                </a:solidFill>
                <a:effectLst/>
              </a:rPr>
              <a:t>框色值：</a:t>
            </a:r>
            <a:r>
              <a:rPr lang="en-US" altLang="zh-CN" sz="1200">
                <a:solidFill>
                  <a:srgbClr val="F831FF"/>
                </a:solidFill>
                <a:effectLst/>
              </a:rPr>
              <a:t>#2f71a9</a:t>
            </a:r>
            <a:endParaRPr lang="en-US" altLang="zh-CN" sz="1200">
              <a:solidFill>
                <a:srgbClr val="F831FF"/>
              </a:solidFill>
              <a:effectLst/>
            </a:endParaRPr>
          </a:p>
          <a:p>
            <a:r>
              <a:rPr lang="zh-CN" altLang="en-US" sz="1200">
                <a:solidFill>
                  <a:srgbClr val="F831FF"/>
                </a:solidFill>
                <a:effectLst/>
              </a:rPr>
              <a:t>字：</a:t>
            </a:r>
            <a:r>
              <a:rPr lang="en-US" altLang="zh-CN" sz="1200">
                <a:solidFill>
                  <a:srgbClr val="F831FF"/>
                </a:solidFill>
                <a:effectLst/>
              </a:rPr>
              <a:t>16</a:t>
            </a:r>
            <a:r>
              <a:rPr lang="zh-CN" altLang="en-US" sz="1200">
                <a:solidFill>
                  <a:srgbClr val="F831FF"/>
                </a:solidFill>
                <a:effectLst/>
              </a:rPr>
              <a:t>号</a:t>
            </a:r>
            <a:endParaRPr lang="zh-CN" altLang="en-US" sz="1200">
              <a:solidFill>
                <a:srgbClr val="F831FF"/>
              </a:solidFill>
              <a:effectLst/>
            </a:endParaRPr>
          </a:p>
          <a:p>
            <a:r>
              <a:rPr lang="zh-CN" altLang="en-US" sz="1200">
                <a:solidFill>
                  <a:srgbClr val="F831FF"/>
                </a:solidFill>
                <a:effectLst/>
              </a:rPr>
              <a:t>色：</a:t>
            </a:r>
            <a:r>
              <a:rPr lang="en-US" altLang="zh-CN" sz="1200">
                <a:solidFill>
                  <a:srgbClr val="F831FF"/>
                </a:solidFill>
                <a:effectLst/>
              </a:rPr>
              <a:t>#ffffff</a:t>
            </a:r>
            <a:endParaRPr lang="en-US" altLang="zh-CN" sz="1200">
              <a:solidFill>
                <a:srgbClr val="F831FF"/>
              </a:solidFill>
              <a:effectLst/>
            </a:endParaRPr>
          </a:p>
        </p:txBody>
      </p:sp>
      <p:cxnSp>
        <p:nvCxnSpPr>
          <p:cNvPr id="60" name="肘形连接符 59"/>
          <p:cNvCxnSpPr/>
          <p:nvPr/>
        </p:nvCxnSpPr>
        <p:spPr>
          <a:xfrm rot="10800000" flipV="1">
            <a:off x="7070725" y="2098040"/>
            <a:ext cx="1990725" cy="958850"/>
          </a:xfrm>
          <a:prstGeom prst="bentConnector3">
            <a:avLst>
              <a:gd name="adj1" fmla="val 49984"/>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591810" y="2721610"/>
            <a:ext cx="1478915" cy="829945"/>
          </a:xfrm>
          <a:prstGeom prst="rect">
            <a:avLst/>
          </a:prstGeom>
          <a:noFill/>
        </p:spPr>
        <p:txBody>
          <a:bodyPr wrap="square" rtlCol="0">
            <a:spAutoFit/>
          </a:bodyPr>
          <a:p>
            <a:r>
              <a:rPr lang="zh-CN" altLang="en-US" sz="1200">
                <a:solidFill>
                  <a:srgbClr val="F831FF"/>
                </a:solidFill>
                <a:effectLst/>
              </a:rPr>
              <a:t>按钮：</a:t>
            </a:r>
            <a:r>
              <a:rPr lang="en-US" altLang="zh-CN" sz="1200">
                <a:solidFill>
                  <a:srgbClr val="F831FF"/>
                </a:solidFill>
                <a:effectLst/>
              </a:rPr>
              <a:t>120x35px</a:t>
            </a:r>
            <a:endParaRPr lang="en-US" altLang="zh-CN" sz="1200">
              <a:solidFill>
                <a:srgbClr val="F831FF"/>
              </a:solidFill>
              <a:effectLst/>
            </a:endParaRPr>
          </a:p>
          <a:p>
            <a:r>
              <a:rPr lang="zh-CN" altLang="en-US" sz="1200">
                <a:solidFill>
                  <a:srgbClr val="F831FF"/>
                </a:solidFill>
                <a:effectLst/>
              </a:rPr>
              <a:t>框色值：</a:t>
            </a:r>
            <a:r>
              <a:rPr lang="en-US" altLang="zh-CN" sz="1200">
                <a:solidFill>
                  <a:srgbClr val="F831FF"/>
                </a:solidFill>
                <a:effectLst/>
              </a:rPr>
              <a:t>#2f71a9</a:t>
            </a:r>
            <a:endParaRPr lang="en-US" altLang="zh-CN" sz="1200">
              <a:solidFill>
                <a:srgbClr val="F831FF"/>
              </a:solidFill>
              <a:effectLst/>
            </a:endParaRPr>
          </a:p>
          <a:p>
            <a:r>
              <a:rPr lang="zh-CN" altLang="en-US" sz="1200">
                <a:solidFill>
                  <a:srgbClr val="F831FF"/>
                </a:solidFill>
                <a:effectLst/>
              </a:rPr>
              <a:t>字：</a:t>
            </a:r>
            <a:r>
              <a:rPr lang="en-US" altLang="zh-CN" sz="1200">
                <a:solidFill>
                  <a:srgbClr val="F831FF"/>
                </a:solidFill>
                <a:effectLst/>
              </a:rPr>
              <a:t>16</a:t>
            </a:r>
            <a:r>
              <a:rPr lang="zh-CN" altLang="en-US" sz="1200">
                <a:solidFill>
                  <a:srgbClr val="F831FF"/>
                </a:solidFill>
                <a:effectLst/>
              </a:rPr>
              <a:t>号</a:t>
            </a:r>
            <a:endParaRPr lang="zh-CN" altLang="en-US" sz="1200">
              <a:solidFill>
                <a:srgbClr val="F831FF"/>
              </a:solidFill>
              <a:effectLst/>
            </a:endParaRPr>
          </a:p>
          <a:p>
            <a:r>
              <a:rPr lang="zh-CN" altLang="en-US" sz="1200">
                <a:solidFill>
                  <a:srgbClr val="F831FF"/>
                </a:solidFill>
                <a:effectLst/>
              </a:rPr>
              <a:t>色：</a:t>
            </a:r>
            <a:r>
              <a:rPr lang="en-US" altLang="zh-CN" sz="1200">
                <a:solidFill>
                  <a:srgbClr val="F831FF"/>
                </a:solidFill>
                <a:effectLst/>
              </a:rPr>
              <a:t>#ffffff</a:t>
            </a:r>
            <a:endParaRPr lang="en-US" altLang="zh-CN" sz="1200">
              <a:solidFill>
                <a:srgbClr val="F831FF"/>
              </a:solidFill>
              <a:effectLst/>
            </a:endParaRPr>
          </a:p>
        </p:txBody>
      </p:sp>
      <p:sp>
        <p:nvSpPr>
          <p:cNvPr id="62" name="文本框 61"/>
          <p:cNvSpPr txBox="1"/>
          <p:nvPr/>
        </p:nvSpPr>
        <p:spPr>
          <a:xfrm>
            <a:off x="1912620" y="4396105"/>
            <a:ext cx="1218565" cy="645160"/>
          </a:xfrm>
          <a:prstGeom prst="rect">
            <a:avLst/>
          </a:prstGeom>
          <a:noFill/>
        </p:spPr>
        <p:txBody>
          <a:bodyPr wrap="square" rtlCol="0">
            <a:spAutoFit/>
          </a:bodyPr>
          <a:p>
            <a:r>
              <a:rPr lang="zh-CN" altLang="en-US" sz="1200">
                <a:solidFill>
                  <a:srgbClr val="00B050"/>
                </a:solidFill>
                <a:effectLst>
                  <a:outerShdw blurRad="38100" dist="38100" dir="2700000" algn="tl">
                    <a:srgbClr val="000000">
                      <a:alpha val="43137"/>
                    </a:srgbClr>
                  </a:outerShdw>
                </a:effectLst>
              </a:rPr>
              <a:t>字间距</a:t>
            </a:r>
            <a:r>
              <a:rPr lang="en-US" altLang="zh-CN" sz="1200">
                <a:solidFill>
                  <a:srgbClr val="00B050"/>
                </a:solidFill>
                <a:effectLst>
                  <a:outerShdw blurRad="38100" dist="38100" dir="2700000" algn="tl">
                    <a:srgbClr val="000000">
                      <a:alpha val="43137"/>
                    </a:srgbClr>
                  </a:outerShdw>
                </a:effectLst>
              </a:rPr>
              <a:t>:54px</a:t>
            </a:r>
            <a:endParaRPr lang="en-US" altLang="zh-CN" sz="1200">
              <a:solidFill>
                <a:srgbClr val="00B050"/>
              </a:solidFill>
              <a:effectLst>
                <a:outerShdw blurRad="38100" dist="38100" dir="2700000" algn="tl">
                  <a:srgbClr val="000000">
                    <a:alpha val="43137"/>
                  </a:srgbClr>
                </a:outerShdw>
              </a:effectLst>
            </a:endParaRPr>
          </a:p>
          <a:p>
            <a:r>
              <a:rPr lang="zh-CN" altLang="en-US" sz="1200">
                <a:solidFill>
                  <a:srgbClr val="00B050"/>
                </a:solidFill>
                <a:effectLst>
                  <a:outerShdw blurRad="38100" dist="38100" dir="2700000" algn="tl">
                    <a:srgbClr val="000000">
                      <a:alpha val="43137"/>
                    </a:srgbClr>
                  </a:outerShdw>
                </a:effectLst>
              </a:rPr>
              <a:t>虚线：</a:t>
            </a:r>
            <a:r>
              <a:rPr lang="en-US" altLang="zh-CN" sz="1200">
                <a:solidFill>
                  <a:srgbClr val="00B050"/>
                </a:solidFill>
                <a:effectLst>
                  <a:outerShdw blurRad="38100" dist="38100" dir="2700000" algn="tl">
                    <a:srgbClr val="000000">
                      <a:alpha val="43137"/>
                    </a:srgbClr>
                  </a:outerShdw>
                </a:effectLst>
              </a:rPr>
              <a:t>1px</a:t>
            </a:r>
            <a:endParaRPr lang="en-US" altLang="zh-CN" sz="1200">
              <a:solidFill>
                <a:srgbClr val="00B050"/>
              </a:solidFill>
              <a:effectLst>
                <a:outerShdw blurRad="38100" dist="38100" dir="2700000" algn="tl">
                  <a:srgbClr val="000000">
                    <a:alpha val="43137"/>
                  </a:srgbClr>
                </a:outerShdw>
              </a:effectLst>
            </a:endParaRPr>
          </a:p>
          <a:p>
            <a:r>
              <a:rPr lang="zh-CN" altLang="en-US" sz="1200">
                <a:solidFill>
                  <a:srgbClr val="00B050"/>
                </a:solidFill>
                <a:effectLst>
                  <a:outerShdw blurRad="38100" dist="38100" dir="2700000" algn="tl">
                    <a:srgbClr val="000000">
                      <a:alpha val="43137"/>
                    </a:srgbClr>
                  </a:outerShdw>
                </a:effectLst>
              </a:rPr>
              <a:t>色值：</a:t>
            </a:r>
            <a:r>
              <a:rPr lang="en-US" altLang="zh-CN" sz="1200">
                <a:solidFill>
                  <a:srgbClr val="00B050"/>
                </a:solidFill>
                <a:effectLst>
                  <a:outerShdw blurRad="38100" dist="38100" dir="2700000" algn="tl">
                    <a:srgbClr val="000000">
                      <a:alpha val="43137"/>
                    </a:srgbClr>
                  </a:outerShdw>
                </a:effectLst>
              </a:rPr>
              <a:t>#003997</a:t>
            </a:r>
            <a:endParaRPr lang="en-US" altLang="zh-CN" sz="1200">
              <a:solidFill>
                <a:srgbClr val="00B050"/>
              </a:solidFill>
              <a:effectLst>
                <a:outerShdw blurRad="38100" dist="38100" dir="2700000" algn="tl">
                  <a:srgbClr val="000000">
                    <a:alpha val="43137"/>
                  </a:srgbClr>
                </a:outerShdw>
              </a:effectLst>
            </a:endParaRPr>
          </a:p>
        </p:txBody>
      </p:sp>
      <p:sp>
        <p:nvSpPr>
          <p:cNvPr id="63" name="文本框 62"/>
          <p:cNvSpPr txBox="1"/>
          <p:nvPr/>
        </p:nvSpPr>
        <p:spPr>
          <a:xfrm>
            <a:off x="4519930" y="1790065"/>
            <a:ext cx="1748155" cy="275590"/>
          </a:xfrm>
          <a:prstGeom prst="rect">
            <a:avLst/>
          </a:prstGeom>
          <a:noFill/>
        </p:spPr>
        <p:txBody>
          <a:bodyPr wrap="square" rtlCol="0">
            <a:spAutoFit/>
          </a:bodyPr>
          <a:p>
            <a:r>
              <a:rPr lang="zh-CN" altLang="en-US" sz="1200">
                <a:solidFill>
                  <a:srgbClr val="00B050"/>
                </a:solidFill>
                <a:effectLst>
                  <a:outerShdw blurRad="38100" dist="38100" dir="2700000" algn="tl">
                    <a:srgbClr val="000000">
                      <a:alpha val="43137"/>
                    </a:srgbClr>
                  </a:outerShdw>
                </a:effectLst>
              </a:rPr>
              <a:t>字和下拉框间距：</a:t>
            </a:r>
            <a:r>
              <a:rPr lang="en-US" altLang="zh-CN" sz="1200">
                <a:solidFill>
                  <a:srgbClr val="00B050"/>
                </a:solidFill>
                <a:effectLst>
                  <a:outerShdw blurRad="38100" dist="38100" dir="2700000" algn="tl">
                    <a:srgbClr val="000000">
                      <a:alpha val="43137"/>
                    </a:srgbClr>
                  </a:outerShdw>
                </a:effectLst>
              </a:rPr>
              <a:t>10px</a:t>
            </a:r>
            <a:endParaRPr lang="en-US" altLang="zh-CN" sz="1200">
              <a:solidFill>
                <a:srgbClr val="00B050"/>
              </a:solidFill>
              <a:effectLst>
                <a:outerShdw blurRad="38100" dist="38100" dir="2700000" algn="tl">
                  <a:srgbClr val="000000">
                    <a:alpha val="43137"/>
                  </a:srgbClr>
                </a:outerShdw>
              </a:effectLst>
            </a:endParaRPr>
          </a:p>
        </p:txBody>
      </p:sp>
      <p:sp>
        <p:nvSpPr>
          <p:cNvPr id="64" name="文本框 63"/>
          <p:cNvSpPr txBox="1"/>
          <p:nvPr/>
        </p:nvSpPr>
        <p:spPr>
          <a:xfrm>
            <a:off x="2697480" y="629920"/>
            <a:ext cx="1748155" cy="275590"/>
          </a:xfrm>
          <a:prstGeom prst="rect">
            <a:avLst/>
          </a:prstGeom>
          <a:noFill/>
        </p:spPr>
        <p:txBody>
          <a:bodyPr wrap="square" rtlCol="0">
            <a:spAutoFit/>
          </a:bodyPr>
          <a:p>
            <a:r>
              <a:rPr lang="zh-CN" altLang="en-US" sz="1200">
                <a:solidFill>
                  <a:srgbClr val="00B050"/>
                </a:solidFill>
                <a:effectLst>
                  <a:outerShdw blurRad="38100" dist="38100" dir="2700000" algn="tl">
                    <a:srgbClr val="000000">
                      <a:alpha val="43137"/>
                    </a:srgbClr>
                  </a:outerShdw>
                </a:effectLst>
              </a:rPr>
              <a:t>字号：</a:t>
            </a:r>
            <a:r>
              <a:rPr lang="en-US" altLang="zh-CN" sz="1200">
                <a:solidFill>
                  <a:srgbClr val="00B050"/>
                </a:solidFill>
                <a:effectLst>
                  <a:outerShdw blurRad="38100" dist="38100" dir="2700000" algn="tl">
                    <a:srgbClr val="000000">
                      <a:alpha val="43137"/>
                    </a:srgbClr>
                  </a:outerShdw>
                </a:effectLst>
              </a:rPr>
              <a:t>26   </a:t>
            </a:r>
            <a:r>
              <a:rPr lang="en-US" sz="1200">
                <a:solidFill>
                  <a:srgbClr val="00B050"/>
                </a:solidFill>
                <a:effectLst>
                  <a:outerShdw blurRad="38100" dist="38100" dir="2700000" algn="tl">
                    <a:srgbClr val="000000">
                      <a:alpha val="43137"/>
                    </a:srgbClr>
                  </a:outerShdw>
                </a:effectLst>
              </a:rPr>
              <a:t>#00496b  </a:t>
            </a:r>
            <a:endParaRPr lang="en-US" sz="1200">
              <a:solidFill>
                <a:srgbClr val="00B050"/>
              </a:solidFill>
              <a:effectLst>
                <a:outerShdw blurRad="38100" dist="38100" dir="2700000" algn="tl">
                  <a:srgbClr val="000000">
                    <a:alpha val="43137"/>
                  </a:srgbClr>
                </a:outerShdw>
              </a:effectLst>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6828</Words>
  <Application>WPS 演示</Application>
  <PresentationFormat>宽屏</PresentationFormat>
  <Paragraphs>453</Paragraphs>
  <Slides>40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Arial</vt:lpstr>
      <vt:lpstr>宋体</vt:lpstr>
      <vt:lpstr>Wingdings</vt:lpstr>
      <vt:lpstr>Calibri</vt:lpstr>
      <vt:lpstr>Times New Roman</vt:lpstr>
      <vt:lpstr>微软雅黑</vt:lpstr>
      <vt:lpstr>Arial Unicode MS</vt:lpstr>
      <vt:lpstr>Calibri Light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46</cp:revision>
  <dcterms:created xsi:type="dcterms:W3CDTF">2019-01-28T12:01:00Z</dcterms:created>
  <dcterms:modified xsi:type="dcterms:W3CDTF">2019-02-10T07:09:12Z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